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69" r:id="rId3"/>
    <p:sldId id="276" r:id="rId4"/>
    <p:sldId id="296" r:id="rId5"/>
    <p:sldId id="291" r:id="rId6"/>
    <p:sldId id="293" r:id="rId7"/>
    <p:sldId id="261" r:id="rId8"/>
    <p:sldId id="272" r:id="rId9"/>
    <p:sldId id="294" r:id="rId10"/>
    <p:sldId id="264" r:id="rId11"/>
    <p:sldId id="297" r:id="rId12"/>
    <p:sldId id="299" r:id="rId13"/>
    <p:sldId id="298" r:id="rId14"/>
    <p:sldId id="300" r:id="rId15"/>
    <p:sldId id="295" r:id="rId16"/>
    <p:sldId id="301" r:id="rId17"/>
    <p:sldId id="267"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9805" autoAdjust="0"/>
  </p:normalViewPr>
  <p:slideViewPr>
    <p:cSldViewPr>
      <p:cViewPr>
        <p:scale>
          <a:sx n="139" d="100"/>
          <a:sy n="139" d="100"/>
        </p:scale>
        <p:origin x="-512" y="976"/>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openxmlformats.org/officeDocument/2006/relationships/oleObject" Target="Macintosh%20HD:Users:entisarmansoor:Downloads:OUTPUTownership.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a:pPr>
            <a:r>
              <a:rPr lang="en-US"/>
              <a:t>First influentia</a:t>
            </a:r>
            <a:r>
              <a:rPr lang="en-US" baseline="0"/>
              <a:t>l factor</a:t>
            </a:r>
            <a:r>
              <a:rPr lang="en-US"/>
              <a:t> in empowerment</a:t>
            </a:r>
          </a:p>
        </c:rich>
      </c:tx>
      <c:layout/>
      <c:overlay val="0"/>
    </c:title>
    <c:autoTitleDeleted val="0"/>
    <c:plotArea>
      <c:layout>
        <c:manualLayout>
          <c:layoutTarget val="inner"/>
          <c:xMode val="edge"/>
          <c:yMode val="edge"/>
          <c:x val="0.0435360505115216"/>
          <c:y val="0.130424736197999"/>
          <c:w val="0.814886092614839"/>
          <c:h val="0.739875259613059"/>
        </c:manualLayout>
      </c:layout>
      <c:barChart>
        <c:barDir val="col"/>
        <c:grouping val="clustered"/>
        <c:varyColors val="0"/>
        <c:ser>
          <c:idx val="0"/>
          <c:order val="0"/>
          <c:tx>
            <c:strRef>
              <c:f>Sheet2!$B$4</c:f>
              <c:strCache>
                <c:ptCount val="1"/>
                <c:pt idx="0">
                  <c:v>Percentage</c:v>
                </c:pt>
              </c:strCache>
            </c:strRef>
          </c:tx>
          <c:spPr>
            <a:solidFill>
              <a:schemeClr val="tx1">
                <a:lumMod val="50000"/>
                <a:lumOff val="50000"/>
              </a:schemeClr>
            </a:solidFill>
          </c:spPr>
          <c:invertIfNegative val="0"/>
          <c:cat>
            <c:strRef>
              <c:f>Sheet2!$A$5:$A$10</c:f>
              <c:strCache>
                <c:ptCount val="6"/>
                <c:pt idx="0">
                  <c:v>Status in Society</c:v>
                </c:pt>
                <c:pt idx="1">
                  <c:v>Women's status in Bahraini Laws</c:v>
                </c:pt>
                <c:pt idx="2">
                  <c:v>Financial Status</c:v>
                </c:pt>
                <c:pt idx="3">
                  <c:v>Status in family</c:v>
                </c:pt>
                <c:pt idx="4">
                  <c:v>Educational status</c:v>
                </c:pt>
                <c:pt idx="5">
                  <c:v>Health status</c:v>
                </c:pt>
              </c:strCache>
            </c:strRef>
          </c:cat>
          <c:val>
            <c:numRef>
              <c:f>Sheet2!$B$5:$B$10</c:f>
              <c:numCache>
                <c:formatCode>0</c:formatCode>
                <c:ptCount val="6"/>
                <c:pt idx="0">
                  <c:v>2.80373831775701</c:v>
                </c:pt>
                <c:pt idx="1">
                  <c:v>4.984423676012461</c:v>
                </c:pt>
                <c:pt idx="2">
                  <c:v>7.165109034267886</c:v>
                </c:pt>
                <c:pt idx="3">
                  <c:v>24.29906542056075</c:v>
                </c:pt>
                <c:pt idx="4">
                  <c:v>28.66043613707165</c:v>
                </c:pt>
                <c:pt idx="5">
                  <c:v>29.28348909657288</c:v>
                </c:pt>
              </c:numCache>
            </c:numRef>
          </c:val>
        </c:ser>
        <c:dLbls>
          <c:showLegendKey val="0"/>
          <c:showVal val="0"/>
          <c:showCatName val="0"/>
          <c:showSerName val="0"/>
          <c:showPercent val="0"/>
          <c:showBubbleSize val="0"/>
        </c:dLbls>
        <c:gapWidth val="150"/>
        <c:axId val="428882344"/>
        <c:axId val="429676792"/>
      </c:barChart>
      <c:catAx>
        <c:axId val="428882344"/>
        <c:scaling>
          <c:orientation val="minMax"/>
        </c:scaling>
        <c:delete val="0"/>
        <c:axPos val="b"/>
        <c:numFmt formatCode="General" sourceLinked="1"/>
        <c:majorTickMark val="out"/>
        <c:minorTickMark val="none"/>
        <c:tickLblPos val="nextTo"/>
        <c:txPr>
          <a:bodyPr/>
          <a:lstStyle/>
          <a:p>
            <a:pPr>
              <a:defRPr sz="1200"/>
            </a:pPr>
            <a:endParaRPr lang="en-US"/>
          </a:p>
        </c:txPr>
        <c:crossAx val="429676792"/>
        <c:crosses val="autoZero"/>
        <c:auto val="1"/>
        <c:lblAlgn val="ctr"/>
        <c:lblOffset val="100"/>
        <c:noMultiLvlLbl val="0"/>
      </c:catAx>
      <c:valAx>
        <c:axId val="429676792"/>
        <c:scaling>
          <c:orientation val="minMax"/>
        </c:scaling>
        <c:delete val="0"/>
        <c:axPos val="l"/>
        <c:majorGridlines/>
        <c:numFmt formatCode="0" sourceLinked="1"/>
        <c:majorTickMark val="out"/>
        <c:minorTickMark val="none"/>
        <c:tickLblPos val="nextTo"/>
        <c:crossAx val="428882344"/>
        <c:crosses val="autoZero"/>
        <c:crossBetween val="between"/>
      </c:valAx>
    </c:plotArea>
    <c:legend>
      <c:legendPos val="r"/>
      <c:layout/>
      <c:overlay val="0"/>
    </c:legend>
    <c:plotVisOnly val="1"/>
    <c:dispBlanksAs val="gap"/>
    <c:showDLblsOverMax val="0"/>
  </c:chart>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4137A2E-BA96-6B43-9E10-375533B47AE3}" type="datetimeFigureOut">
              <a:rPr lang="en-US" smtClean="0"/>
              <a:t>19/04/2016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52C9B85-C549-404F-8326-9BED3B878636}" type="slidenum">
              <a:rPr lang="en-US" smtClean="0"/>
              <a:t>‹#›</a:t>
            </a:fld>
            <a:endParaRPr lang="en-US"/>
          </a:p>
        </p:txBody>
      </p:sp>
    </p:spTree>
    <p:extLst>
      <p:ext uri="{BB962C8B-B14F-4D97-AF65-F5344CB8AC3E}">
        <p14:creationId xmlns:p14="http://schemas.microsoft.com/office/powerpoint/2010/main" val="427552950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110FBB60-937F-42E3-B4E2-4A0F050BF339}" type="datetimeFigureOut">
              <a:rPr lang="en-GB" smtClean="0"/>
              <a:t>19/04/2016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24DC7A8-C265-404F-A086-A9908E1C5315}" type="slidenum">
              <a:rPr lang="en-GB" smtClean="0"/>
              <a:t>‹#›</a:t>
            </a:fld>
            <a:endParaRPr lang="en-GB"/>
          </a:p>
        </p:txBody>
      </p:sp>
    </p:spTree>
    <p:extLst>
      <p:ext uri="{BB962C8B-B14F-4D97-AF65-F5344CB8AC3E}">
        <p14:creationId xmlns:p14="http://schemas.microsoft.com/office/powerpoint/2010/main" val="405151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10FBB60-937F-42E3-B4E2-4A0F050BF339}" type="datetimeFigureOut">
              <a:rPr lang="en-GB" smtClean="0"/>
              <a:t>19/04/2016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24DC7A8-C265-404F-A086-A9908E1C5315}" type="slidenum">
              <a:rPr lang="en-GB" smtClean="0"/>
              <a:t>‹#›</a:t>
            </a:fld>
            <a:endParaRPr lang="en-GB"/>
          </a:p>
        </p:txBody>
      </p:sp>
    </p:spTree>
    <p:extLst>
      <p:ext uri="{BB962C8B-B14F-4D97-AF65-F5344CB8AC3E}">
        <p14:creationId xmlns:p14="http://schemas.microsoft.com/office/powerpoint/2010/main" val="13887862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10FBB60-937F-42E3-B4E2-4A0F050BF339}" type="datetimeFigureOut">
              <a:rPr lang="en-GB" smtClean="0"/>
              <a:t>19/04/2016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24DC7A8-C265-404F-A086-A9908E1C5315}" type="slidenum">
              <a:rPr lang="en-GB" smtClean="0"/>
              <a:t>‹#›</a:t>
            </a:fld>
            <a:endParaRPr lang="en-GB"/>
          </a:p>
        </p:txBody>
      </p:sp>
    </p:spTree>
    <p:extLst>
      <p:ext uri="{BB962C8B-B14F-4D97-AF65-F5344CB8AC3E}">
        <p14:creationId xmlns:p14="http://schemas.microsoft.com/office/powerpoint/2010/main" val="9292873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10FBB60-937F-42E3-B4E2-4A0F050BF339}" type="datetimeFigureOut">
              <a:rPr lang="en-GB" smtClean="0"/>
              <a:t>19/04/2016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24DC7A8-C265-404F-A086-A9908E1C5315}" type="slidenum">
              <a:rPr lang="en-GB" smtClean="0"/>
              <a:t>‹#›</a:t>
            </a:fld>
            <a:endParaRPr lang="en-GB"/>
          </a:p>
        </p:txBody>
      </p:sp>
    </p:spTree>
    <p:extLst>
      <p:ext uri="{BB962C8B-B14F-4D97-AF65-F5344CB8AC3E}">
        <p14:creationId xmlns:p14="http://schemas.microsoft.com/office/powerpoint/2010/main" val="30958816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10FBB60-937F-42E3-B4E2-4A0F050BF339}" type="datetimeFigureOut">
              <a:rPr lang="en-GB" smtClean="0"/>
              <a:t>19/04/2016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24DC7A8-C265-404F-A086-A9908E1C5315}" type="slidenum">
              <a:rPr lang="en-GB" smtClean="0"/>
              <a:t>‹#›</a:t>
            </a:fld>
            <a:endParaRPr lang="en-GB"/>
          </a:p>
        </p:txBody>
      </p:sp>
    </p:spTree>
    <p:extLst>
      <p:ext uri="{BB962C8B-B14F-4D97-AF65-F5344CB8AC3E}">
        <p14:creationId xmlns:p14="http://schemas.microsoft.com/office/powerpoint/2010/main" val="8782371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110FBB60-937F-42E3-B4E2-4A0F050BF339}" type="datetimeFigureOut">
              <a:rPr lang="en-GB" smtClean="0"/>
              <a:t>19/04/2016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24DC7A8-C265-404F-A086-A9908E1C5315}" type="slidenum">
              <a:rPr lang="en-GB" smtClean="0"/>
              <a:t>‹#›</a:t>
            </a:fld>
            <a:endParaRPr lang="en-GB"/>
          </a:p>
        </p:txBody>
      </p:sp>
    </p:spTree>
    <p:extLst>
      <p:ext uri="{BB962C8B-B14F-4D97-AF65-F5344CB8AC3E}">
        <p14:creationId xmlns:p14="http://schemas.microsoft.com/office/powerpoint/2010/main" val="24460868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110FBB60-937F-42E3-B4E2-4A0F050BF339}" type="datetimeFigureOut">
              <a:rPr lang="en-GB" smtClean="0"/>
              <a:t>19/04/2016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24DC7A8-C265-404F-A086-A9908E1C5315}" type="slidenum">
              <a:rPr lang="en-GB" smtClean="0"/>
              <a:t>‹#›</a:t>
            </a:fld>
            <a:endParaRPr lang="en-GB"/>
          </a:p>
        </p:txBody>
      </p:sp>
    </p:spTree>
    <p:extLst>
      <p:ext uri="{BB962C8B-B14F-4D97-AF65-F5344CB8AC3E}">
        <p14:creationId xmlns:p14="http://schemas.microsoft.com/office/powerpoint/2010/main" val="8502825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110FBB60-937F-42E3-B4E2-4A0F050BF339}" type="datetimeFigureOut">
              <a:rPr lang="en-GB" smtClean="0"/>
              <a:t>19/04/2016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24DC7A8-C265-404F-A086-A9908E1C5315}" type="slidenum">
              <a:rPr lang="en-GB" smtClean="0"/>
              <a:t>‹#›</a:t>
            </a:fld>
            <a:endParaRPr lang="en-GB"/>
          </a:p>
        </p:txBody>
      </p:sp>
    </p:spTree>
    <p:extLst>
      <p:ext uri="{BB962C8B-B14F-4D97-AF65-F5344CB8AC3E}">
        <p14:creationId xmlns:p14="http://schemas.microsoft.com/office/powerpoint/2010/main" val="37172086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0FBB60-937F-42E3-B4E2-4A0F050BF339}" type="datetimeFigureOut">
              <a:rPr lang="en-GB" smtClean="0"/>
              <a:t>19/04/2016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24DC7A8-C265-404F-A086-A9908E1C5315}" type="slidenum">
              <a:rPr lang="en-GB" smtClean="0"/>
              <a:t>‹#›</a:t>
            </a:fld>
            <a:endParaRPr lang="en-GB"/>
          </a:p>
        </p:txBody>
      </p:sp>
    </p:spTree>
    <p:extLst>
      <p:ext uri="{BB962C8B-B14F-4D97-AF65-F5344CB8AC3E}">
        <p14:creationId xmlns:p14="http://schemas.microsoft.com/office/powerpoint/2010/main" val="21658939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0FBB60-937F-42E3-B4E2-4A0F050BF339}" type="datetimeFigureOut">
              <a:rPr lang="en-GB" smtClean="0"/>
              <a:t>19/04/2016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24DC7A8-C265-404F-A086-A9908E1C5315}" type="slidenum">
              <a:rPr lang="en-GB" smtClean="0"/>
              <a:t>‹#›</a:t>
            </a:fld>
            <a:endParaRPr lang="en-GB"/>
          </a:p>
        </p:txBody>
      </p:sp>
    </p:spTree>
    <p:extLst>
      <p:ext uri="{BB962C8B-B14F-4D97-AF65-F5344CB8AC3E}">
        <p14:creationId xmlns:p14="http://schemas.microsoft.com/office/powerpoint/2010/main" val="28426852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0FBB60-937F-42E3-B4E2-4A0F050BF339}" type="datetimeFigureOut">
              <a:rPr lang="en-GB" smtClean="0"/>
              <a:t>19/04/2016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24DC7A8-C265-404F-A086-A9908E1C5315}" type="slidenum">
              <a:rPr lang="en-GB" smtClean="0"/>
              <a:t>‹#›</a:t>
            </a:fld>
            <a:endParaRPr lang="en-GB"/>
          </a:p>
        </p:txBody>
      </p:sp>
    </p:spTree>
    <p:extLst>
      <p:ext uri="{BB962C8B-B14F-4D97-AF65-F5344CB8AC3E}">
        <p14:creationId xmlns:p14="http://schemas.microsoft.com/office/powerpoint/2010/main" val="410163428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0FBB60-937F-42E3-B4E2-4A0F050BF339}" type="datetimeFigureOut">
              <a:rPr lang="en-GB" smtClean="0"/>
              <a:t>19/04/2016</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4DC7A8-C265-404F-A086-A9908E1C5315}" type="slidenum">
              <a:rPr lang="en-GB" smtClean="0"/>
              <a:t>‹#›</a:t>
            </a:fld>
            <a:endParaRPr lang="en-GB"/>
          </a:p>
        </p:txBody>
      </p:sp>
    </p:spTree>
    <p:extLst>
      <p:ext uri="{BB962C8B-B14F-4D97-AF65-F5344CB8AC3E}">
        <p14:creationId xmlns:p14="http://schemas.microsoft.com/office/powerpoint/2010/main" val="38635623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hyperlink" Target="#_ENREF_6"/><Relationship Id="rId4" Type="http://schemas.openxmlformats.org/officeDocument/2006/relationships/hyperlink" Target="#_ENREF_12"/><Relationship Id="rId5" Type="http://schemas.openxmlformats.org/officeDocument/2006/relationships/hyperlink" Target="#_ENREF_21"/><Relationship Id="rId6" Type="http://schemas.openxmlformats.org/officeDocument/2006/relationships/hyperlink" Target="#_ENREF_30"/><Relationship Id="rId1" Type="http://schemas.openxmlformats.org/officeDocument/2006/relationships/slideLayout" Target="../slideLayouts/slideLayout6.xml"/><Relationship Id="rId2" Type="http://schemas.openxmlformats.org/officeDocument/2006/relationships/hyperlink" Target="#_ENREF_1"/></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1772816"/>
            <a:ext cx="7772400" cy="1470025"/>
          </a:xfrm>
        </p:spPr>
        <p:txBody>
          <a:bodyPr>
            <a:normAutofit/>
          </a:bodyPr>
          <a:lstStyle/>
          <a:p>
            <a:r>
              <a:rPr lang="en-GB" sz="4000" dirty="0" smtClean="0"/>
              <a:t>Determinants of Bahraini Women’s Empowerment </a:t>
            </a:r>
            <a:endParaRPr lang="en-GB" sz="4000" dirty="0"/>
          </a:p>
        </p:txBody>
      </p:sp>
      <p:sp>
        <p:nvSpPr>
          <p:cNvPr id="3" name="Subtitle 2"/>
          <p:cNvSpPr>
            <a:spLocks noGrp="1"/>
          </p:cNvSpPr>
          <p:nvPr>
            <p:ph type="subTitle" idx="1"/>
          </p:nvPr>
        </p:nvSpPr>
        <p:spPr>
          <a:xfrm>
            <a:off x="1547664" y="3573016"/>
            <a:ext cx="5792688" cy="2376264"/>
          </a:xfrm>
        </p:spPr>
        <p:txBody>
          <a:bodyPr>
            <a:normAutofit fontScale="25000" lnSpcReduction="20000"/>
          </a:bodyPr>
          <a:lstStyle/>
          <a:p>
            <a:endParaRPr lang="en-GB" dirty="0" smtClean="0"/>
          </a:p>
          <a:p>
            <a:r>
              <a:rPr lang="en-GB" sz="9600" dirty="0" smtClean="0"/>
              <a:t>Entisar Mohamed Ali </a:t>
            </a:r>
            <a:r>
              <a:rPr lang="en-GB" sz="9600" dirty="0" err="1" smtClean="0"/>
              <a:t>Shaikh</a:t>
            </a:r>
            <a:r>
              <a:rPr lang="en-GB" sz="9600" dirty="0" smtClean="0"/>
              <a:t> Mansoor </a:t>
            </a:r>
            <a:r>
              <a:rPr lang="en-GB" sz="9600" dirty="0" err="1" smtClean="0"/>
              <a:t>Alsetri</a:t>
            </a:r>
            <a:endParaRPr lang="en-GB" sz="9600" dirty="0" smtClean="0"/>
          </a:p>
          <a:p>
            <a:r>
              <a:rPr lang="en-GB" sz="7200" dirty="0" smtClean="0"/>
              <a:t>PhD in Politics</a:t>
            </a:r>
          </a:p>
          <a:p>
            <a:endParaRPr lang="en-GB" sz="9600" dirty="0" smtClean="0"/>
          </a:p>
          <a:p>
            <a:endParaRPr lang="en-GB" sz="9600" dirty="0"/>
          </a:p>
          <a:p>
            <a:r>
              <a:rPr lang="en-US" sz="7200" dirty="0" smtClean="0"/>
              <a:t>RUW Conference  on Women and Society   </a:t>
            </a:r>
            <a:endParaRPr lang="en-GB" sz="7200" dirty="0" smtClean="0"/>
          </a:p>
          <a:p>
            <a:r>
              <a:rPr lang="en-GB" sz="7200" dirty="0" smtClean="0"/>
              <a:t>19-20 April 2016</a:t>
            </a:r>
          </a:p>
          <a:p>
            <a:endParaRPr lang="en-GB" dirty="0"/>
          </a:p>
        </p:txBody>
      </p:sp>
    </p:spTree>
    <p:extLst>
      <p:ext uri="{BB962C8B-B14F-4D97-AF65-F5344CB8AC3E}">
        <p14:creationId xmlns:p14="http://schemas.microsoft.com/office/powerpoint/2010/main" val="1716739415"/>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Findings: women’s perceptions</a:t>
            </a:r>
            <a:endParaRPr lang="en-GB" dirty="0"/>
          </a:p>
        </p:txBody>
      </p:sp>
      <p:graphicFrame>
        <p:nvGraphicFramePr>
          <p:cNvPr id="8" name="Chart 7"/>
          <p:cNvGraphicFramePr/>
          <p:nvPr>
            <p:extLst>
              <p:ext uri="{D42A27DB-BD31-4B8C-83A1-F6EECF244321}">
                <p14:modId xmlns:p14="http://schemas.microsoft.com/office/powerpoint/2010/main" val="3269934523"/>
              </p:ext>
            </p:extLst>
          </p:nvPr>
        </p:nvGraphicFramePr>
        <p:xfrm>
          <a:off x="683568" y="1797050"/>
          <a:ext cx="7920880" cy="458427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367788142"/>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Findings on educational means </a:t>
            </a:r>
          </a:p>
        </p:txBody>
      </p:sp>
      <p:sp>
        <p:nvSpPr>
          <p:cNvPr id="3" name="Content Placeholder 2"/>
          <p:cNvSpPr>
            <a:spLocks noGrp="1"/>
          </p:cNvSpPr>
          <p:nvPr>
            <p:ph idx="1"/>
          </p:nvPr>
        </p:nvSpPr>
        <p:spPr/>
        <p:txBody>
          <a:bodyPr>
            <a:normAutofit/>
          </a:bodyPr>
          <a:lstStyle/>
          <a:p>
            <a:r>
              <a:rPr lang="en-US" dirty="0" smtClean="0"/>
              <a:t>Education is a key factor to Women’s empowerment</a:t>
            </a:r>
          </a:p>
          <a:p>
            <a:pPr marL="0" indent="0">
              <a:buNone/>
            </a:pPr>
            <a:endParaRPr lang="en-US" dirty="0" smtClean="0"/>
          </a:p>
          <a:p>
            <a:r>
              <a:rPr lang="en-US" dirty="0" smtClean="0"/>
              <a:t>It builds confidence, </a:t>
            </a:r>
            <a:r>
              <a:rPr lang="en-GB" dirty="0"/>
              <a:t>independence and ability to participate outside the domestic </a:t>
            </a:r>
            <a:r>
              <a:rPr lang="en-GB" dirty="0" smtClean="0"/>
              <a:t>zone.</a:t>
            </a:r>
          </a:p>
          <a:p>
            <a:endParaRPr lang="en-GB" dirty="0" smtClean="0"/>
          </a:p>
          <a:p>
            <a:r>
              <a:rPr lang="en-GB" dirty="0" smtClean="0"/>
              <a:t>It increases power in family decision-making. </a:t>
            </a:r>
          </a:p>
          <a:p>
            <a:endParaRPr lang="en-GB" dirty="0" smtClean="0"/>
          </a:p>
          <a:p>
            <a:endParaRPr lang="en-US" dirty="0"/>
          </a:p>
        </p:txBody>
      </p:sp>
    </p:spTree>
    <p:extLst>
      <p:ext uri="{BB962C8B-B14F-4D97-AF65-F5344CB8AC3E}">
        <p14:creationId xmlns:p14="http://schemas.microsoft.com/office/powerpoint/2010/main" val="247601275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Findings on educational means </a:t>
            </a:r>
          </a:p>
        </p:txBody>
      </p:sp>
      <p:sp>
        <p:nvSpPr>
          <p:cNvPr id="3" name="Content Placeholder 2"/>
          <p:cNvSpPr>
            <a:spLocks noGrp="1"/>
          </p:cNvSpPr>
          <p:nvPr>
            <p:ph idx="1"/>
          </p:nvPr>
        </p:nvSpPr>
        <p:spPr/>
        <p:txBody>
          <a:bodyPr/>
          <a:lstStyle/>
          <a:p>
            <a:r>
              <a:rPr lang="en-GB" dirty="0"/>
              <a:t>A</a:t>
            </a:r>
            <a:r>
              <a:rPr lang="en-GB" dirty="0" smtClean="0"/>
              <a:t> </a:t>
            </a:r>
            <a:r>
              <a:rPr lang="en-GB" dirty="0"/>
              <a:t>higher level of education </a:t>
            </a:r>
            <a:r>
              <a:rPr lang="en-US" dirty="0" smtClean="0"/>
              <a:t>is linked with higher alertness to political and socio-economic rights</a:t>
            </a:r>
          </a:p>
          <a:p>
            <a:endParaRPr lang="en-US" dirty="0" smtClean="0"/>
          </a:p>
          <a:p>
            <a:r>
              <a:rPr lang="en-US" dirty="0" smtClean="0"/>
              <a:t>It is linked with improvements in other </a:t>
            </a:r>
            <a:r>
              <a:rPr lang="en-US" dirty="0"/>
              <a:t>statuses and roles e.g. It leads to a better Health choices.</a:t>
            </a:r>
          </a:p>
          <a:p>
            <a:endParaRPr lang="en-US" dirty="0"/>
          </a:p>
          <a:p>
            <a:endParaRPr lang="en-US" dirty="0"/>
          </a:p>
        </p:txBody>
      </p:sp>
    </p:spTree>
    <p:extLst>
      <p:ext uri="{BB962C8B-B14F-4D97-AF65-F5344CB8AC3E}">
        <p14:creationId xmlns:p14="http://schemas.microsoft.com/office/powerpoint/2010/main" val="193462523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Findings on educational means </a:t>
            </a:r>
            <a:endParaRPr lang="en-US" dirty="0"/>
          </a:p>
        </p:txBody>
      </p:sp>
      <p:sp>
        <p:nvSpPr>
          <p:cNvPr id="3" name="Content Placeholder 2"/>
          <p:cNvSpPr>
            <a:spLocks noGrp="1"/>
          </p:cNvSpPr>
          <p:nvPr>
            <p:ph idx="1"/>
          </p:nvPr>
        </p:nvSpPr>
        <p:spPr>
          <a:xfrm>
            <a:off x="457200" y="1600201"/>
            <a:ext cx="8229600" cy="4493096"/>
          </a:xfrm>
        </p:spPr>
        <p:txBody>
          <a:bodyPr>
            <a:normAutofit/>
          </a:bodyPr>
          <a:lstStyle/>
          <a:p>
            <a:r>
              <a:rPr lang="en-GB" dirty="0"/>
              <a:t>A</a:t>
            </a:r>
            <a:r>
              <a:rPr lang="en-GB" dirty="0" smtClean="0"/>
              <a:t> </a:t>
            </a:r>
            <a:r>
              <a:rPr lang="en-GB" dirty="0"/>
              <a:t>higher level of education </a:t>
            </a:r>
            <a:r>
              <a:rPr lang="en-GB" dirty="0" smtClean="0"/>
              <a:t>is a social </a:t>
            </a:r>
            <a:r>
              <a:rPr lang="en-GB" dirty="0"/>
              <a:t>necessity to keep up with economic and social developments.</a:t>
            </a:r>
          </a:p>
          <a:p>
            <a:endParaRPr lang="en-GB" dirty="0"/>
          </a:p>
          <a:p>
            <a:r>
              <a:rPr lang="en-GB" dirty="0" smtClean="0"/>
              <a:t>It </a:t>
            </a:r>
            <a:r>
              <a:rPr lang="en-US" dirty="0" smtClean="0"/>
              <a:t>is linked with </a:t>
            </a:r>
            <a:r>
              <a:rPr lang="en-US" dirty="0"/>
              <a:t>the characteristics of being Influential and prestigious.  </a:t>
            </a:r>
          </a:p>
          <a:p>
            <a:pPr marL="0" indent="0">
              <a:buNone/>
            </a:pPr>
            <a:endParaRPr lang="en-US" dirty="0" smtClean="0"/>
          </a:p>
        </p:txBody>
      </p:sp>
    </p:spTree>
    <p:extLst>
      <p:ext uri="{BB962C8B-B14F-4D97-AF65-F5344CB8AC3E}">
        <p14:creationId xmlns:p14="http://schemas.microsoft.com/office/powerpoint/2010/main" val="60850843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Findings on educational means </a:t>
            </a:r>
          </a:p>
        </p:txBody>
      </p:sp>
      <p:sp>
        <p:nvSpPr>
          <p:cNvPr id="3" name="Content Placeholder 2"/>
          <p:cNvSpPr>
            <a:spLocks noGrp="1"/>
          </p:cNvSpPr>
          <p:nvPr>
            <p:ph idx="1"/>
          </p:nvPr>
        </p:nvSpPr>
        <p:spPr/>
        <p:txBody>
          <a:bodyPr>
            <a:normAutofit lnSpcReduction="10000"/>
          </a:bodyPr>
          <a:lstStyle/>
          <a:p>
            <a:pPr marL="0" indent="0">
              <a:buNone/>
            </a:pPr>
            <a:r>
              <a:rPr lang="en-US" dirty="0"/>
              <a:t>One participant said:</a:t>
            </a:r>
          </a:p>
          <a:p>
            <a:pPr marL="0" indent="0">
              <a:buNone/>
            </a:pPr>
            <a:r>
              <a:rPr lang="en-US" dirty="0"/>
              <a:t> </a:t>
            </a:r>
          </a:p>
          <a:p>
            <a:pPr marL="0" indent="0" algn="ctr">
              <a:buNone/>
            </a:pPr>
            <a:r>
              <a:rPr lang="en-GB" dirty="0"/>
              <a:t>‘Understanding the self and awareness are both factors of empowerment. The more women understand themselves and the greater their awareness is, the more they will be powerful and in control of their abilities and factors to become influential. Women can overcome obstacles through knowledge.’ </a:t>
            </a:r>
            <a:r>
              <a:rPr lang="en-US" dirty="0"/>
              <a:t> </a:t>
            </a:r>
          </a:p>
          <a:p>
            <a:endParaRPr lang="en-US" dirty="0"/>
          </a:p>
        </p:txBody>
      </p:sp>
    </p:spTree>
    <p:extLst>
      <p:ext uri="{BB962C8B-B14F-4D97-AF65-F5344CB8AC3E}">
        <p14:creationId xmlns:p14="http://schemas.microsoft.com/office/powerpoint/2010/main" val="2463753159"/>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normAutofit/>
          </a:bodyPr>
          <a:lstStyle/>
          <a:p>
            <a:r>
              <a:rPr lang="en-US" dirty="0" smtClean="0"/>
              <a:t>Empowerment (</a:t>
            </a:r>
            <a:r>
              <a:rPr lang="en-GB" dirty="0"/>
              <a:t>multidimensional </a:t>
            </a:r>
            <a:r>
              <a:rPr lang="en-GB" dirty="0" smtClean="0"/>
              <a:t>visualisation)</a:t>
            </a:r>
            <a:endParaRPr lang="en-US" dirty="0" smtClean="0"/>
          </a:p>
          <a:p>
            <a:endParaRPr lang="en-US" dirty="0" smtClean="0"/>
          </a:p>
          <a:p>
            <a:r>
              <a:rPr lang="en-US" dirty="0" smtClean="0"/>
              <a:t>Difficulty in ranking determinants (interrelated –changeable- transferable)</a:t>
            </a:r>
          </a:p>
          <a:p>
            <a:endParaRPr lang="en-US" dirty="0" smtClean="0"/>
          </a:p>
          <a:p>
            <a:endParaRPr lang="en-US" dirty="0" smtClean="0"/>
          </a:p>
          <a:p>
            <a:r>
              <a:rPr lang="en-US" dirty="0" smtClean="0"/>
              <a:t>Private selves and public (missing link ) </a:t>
            </a:r>
          </a:p>
          <a:p>
            <a:endParaRPr lang="en-US" dirty="0" smtClean="0"/>
          </a:p>
          <a:p>
            <a:endParaRPr lang="en-US" dirty="0" smtClean="0"/>
          </a:p>
        </p:txBody>
      </p:sp>
    </p:spTree>
    <p:extLst>
      <p:ext uri="{BB962C8B-B14F-4D97-AF65-F5344CB8AC3E}">
        <p14:creationId xmlns:p14="http://schemas.microsoft.com/office/powerpoint/2010/main" val="227924926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normAutofit fontScale="85000" lnSpcReduction="20000"/>
          </a:bodyPr>
          <a:lstStyle/>
          <a:p>
            <a:r>
              <a:rPr lang="en-US" dirty="0"/>
              <a:t>Legal and political participation (Lack of value)</a:t>
            </a:r>
          </a:p>
          <a:p>
            <a:endParaRPr lang="en-US" dirty="0"/>
          </a:p>
          <a:p>
            <a:endParaRPr lang="en-US" dirty="0"/>
          </a:p>
          <a:p>
            <a:r>
              <a:rPr lang="en-US" dirty="0"/>
              <a:t>Cultural and religious interpretations (fear of discussion and challenge)</a:t>
            </a:r>
          </a:p>
          <a:p>
            <a:pPr marL="0" indent="0">
              <a:buNone/>
            </a:pPr>
            <a:endParaRPr lang="en-US" dirty="0"/>
          </a:p>
          <a:p>
            <a:endParaRPr lang="en-US" dirty="0"/>
          </a:p>
          <a:p>
            <a:r>
              <a:rPr lang="en-US" dirty="0"/>
              <a:t>Role of educational system (limited) </a:t>
            </a:r>
          </a:p>
          <a:p>
            <a:endParaRPr lang="en-US" dirty="0"/>
          </a:p>
          <a:p>
            <a:pPr marL="0" indent="0">
              <a:buNone/>
            </a:pPr>
            <a:endParaRPr lang="en-US" dirty="0"/>
          </a:p>
          <a:p>
            <a:r>
              <a:rPr lang="en-US" dirty="0" smtClean="0"/>
              <a:t>Agency and resources : (empowerment)</a:t>
            </a:r>
          </a:p>
          <a:p>
            <a:endParaRPr lang="en-US" dirty="0"/>
          </a:p>
        </p:txBody>
      </p:sp>
    </p:spTree>
    <p:extLst>
      <p:ext uri="{BB962C8B-B14F-4D97-AF65-F5344CB8AC3E}">
        <p14:creationId xmlns:p14="http://schemas.microsoft.com/office/powerpoint/2010/main" val="12670943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lstStyle/>
          <a:p>
            <a:pPr marL="0" indent="0" algn="ctr">
              <a:buNone/>
            </a:pPr>
            <a:endParaRPr lang="en-GB" dirty="0" smtClean="0"/>
          </a:p>
          <a:p>
            <a:pPr marL="0" indent="0" algn="ctr">
              <a:buNone/>
            </a:pPr>
            <a:endParaRPr lang="en-GB" b="1" dirty="0" smtClean="0"/>
          </a:p>
          <a:p>
            <a:pPr marL="0" indent="0" algn="ctr">
              <a:buNone/>
            </a:pPr>
            <a:r>
              <a:rPr lang="en-GB" sz="4000" b="1" dirty="0" smtClean="0">
                <a:latin typeface="American Typewriter"/>
                <a:cs typeface="American Typewriter"/>
              </a:rPr>
              <a:t>Thank  you </a:t>
            </a:r>
            <a:endParaRPr lang="en-GB" sz="4000" b="1" dirty="0">
              <a:latin typeface="American Typewriter"/>
              <a:cs typeface="American Typewriter"/>
            </a:endParaRPr>
          </a:p>
        </p:txBody>
      </p:sp>
    </p:spTree>
    <p:extLst>
      <p:ext uri="{BB962C8B-B14F-4D97-AF65-F5344CB8AC3E}">
        <p14:creationId xmlns:p14="http://schemas.microsoft.com/office/powerpoint/2010/main" val="3011456123"/>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Presentation Key Points</a:t>
            </a:r>
          </a:p>
        </p:txBody>
      </p:sp>
      <p:sp>
        <p:nvSpPr>
          <p:cNvPr id="3" name="Content Placeholder 2"/>
          <p:cNvSpPr>
            <a:spLocks noGrp="1"/>
          </p:cNvSpPr>
          <p:nvPr>
            <p:ph idx="1"/>
          </p:nvPr>
        </p:nvSpPr>
        <p:spPr/>
        <p:txBody>
          <a:bodyPr>
            <a:normAutofit/>
          </a:bodyPr>
          <a:lstStyle/>
          <a:p>
            <a:r>
              <a:rPr lang="en-US" dirty="0" smtClean="0"/>
              <a:t>Research Background </a:t>
            </a:r>
            <a:endParaRPr lang="en-US" dirty="0"/>
          </a:p>
          <a:p>
            <a:r>
              <a:rPr lang="en-US" dirty="0" smtClean="0"/>
              <a:t>Conceptualization of Empowerment</a:t>
            </a:r>
          </a:p>
          <a:p>
            <a:r>
              <a:rPr lang="en-US" dirty="0" smtClean="0"/>
              <a:t>Notions of empowerment </a:t>
            </a:r>
          </a:p>
          <a:p>
            <a:r>
              <a:rPr lang="en-US" dirty="0" smtClean="0"/>
              <a:t>Methodology and Methods  </a:t>
            </a:r>
          </a:p>
          <a:p>
            <a:r>
              <a:rPr lang="en-US" dirty="0" smtClean="0"/>
              <a:t>Sample of findings</a:t>
            </a:r>
          </a:p>
          <a:p>
            <a:r>
              <a:rPr lang="en-US" dirty="0" smtClean="0"/>
              <a:t>Conclusion </a:t>
            </a:r>
            <a:endParaRPr lang="en-US" dirty="0"/>
          </a:p>
        </p:txBody>
      </p:sp>
    </p:spTree>
    <p:extLst>
      <p:ext uri="{BB962C8B-B14F-4D97-AF65-F5344CB8AC3E}">
        <p14:creationId xmlns:p14="http://schemas.microsoft.com/office/powerpoint/2010/main" val="164927037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Background </a:t>
            </a:r>
            <a:endParaRPr lang="en-US" dirty="0"/>
          </a:p>
        </p:txBody>
      </p:sp>
      <p:sp>
        <p:nvSpPr>
          <p:cNvPr id="4" name="Rectangle 3"/>
          <p:cNvSpPr/>
          <p:nvPr/>
        </p:nvSpPr>
        <p:spPr>
          <a:xfrm>
            <a:off x="1619672" y="1484784"/>
            <a:ext cx="6192688" cy="1008112"/>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smtClean="0">
                <a:solidFill>
                  <a:schemeClr val="tx1"/>
                </a:solidFill>
              </a:rPr>
              <a:t>Importance of this research  </a:t>
            </a:r>
          </a:p>
        </p:txBody>
      </p:sp>
      <p:sp>
        <p:nvSpPr>
          <p:cNvPr id="5" name="Rectangle 4"/>
          <p:cNvSpPr/>
          <p:nvPr/>
        </p:nvSpPr>
        <p:spPr>
          <a:xfrm>
            <a:off x="1547664" y="2996952"/>
            <a:ext cx="6336704" cy="2304256"/>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r>
              <a:rPr lang="en-US" dirty="0">
                <a:solidFill>
                  <a:schemeClr val="tx1"/>
                </a:solidFill>
              </a:rPr>
              <a:t>Women’s perceptions towards the determinants of their </a:t>
            </a:r>
            <a:r>
              <a:rPr lang="en-US" dirty="0" smtClean="0">
                <a:solidFill>
                  <a:schemeClr val="tx1"/>
                </a:solidFill>
              </a:rPr>
              <a:t>empowerment? </a:t>
            </a:r>
            <a:endParaRPr lang="en-US" dirty="0">
              <a:solidFill>
                <a:schemeClr val="tx1"/>
              </a:solidFill>
            </a:endParaRPr>
          </a:p>
          <a:p>
            <a:endParaRPr lang="en-US" dirty="0" smtClean="0">
              <a:solidFill>
                <a:schemeClr val="tx1"/>
              </a:solidFill>
            </a:endParaRPr>
          </a:p>
          <a:p>
            <a:pPr marL="342900" indent="-342900">
              <a:buFont typeface="Arial"/>
              <a:buChar char="•"/>
            </a:pPr>
            <a:r>
              <a:rPr lang="en-US" dirty="0" smtClean="0">
                <a:solidFill>
                  <a:schemeClr val="tx1"/>
                </a:solidFill>
              </a:rPr>
              <a:t>What is Empowerment to them?</a:t>
            </a:r>
          </a:p>
          <a:p>
            <a:r>
              <a:rPr lang="en-US" dirty="0" smtClean="0">
                <a:solidFill>
                  <a:schemeClr val="tx1"/>
                </a:solidFill>
              </a:rPr>
              <a:t> </a:t>
            </a:r>
          </a:p>
          <a:p>
            <a:pPr marL="342900" indent="-342900">
              <a:buFont typeface="Arial"/>
              <a:buChar char="•"/>
            </a:pPr>
            <a:r>
              <a:rPr lang="en-US" dirty="0" smtClean="0">
                <a:solidFill>
                  <a:schemeClr val="tx1"/>
                </a:solidFill>
              </a:rPr>
              <a:t>Any Determinists “Factors” to be more “Empowered”?</a:t>
            </a:r>
          </a:p>
          <a:p>
            <a:endParaRPr lang="en-US" dirty="0" smtClean="0">
              <a:solidFill>
                <a:schemeClr val="tx1"/>
              </a:solidFill>
            </a:endParaRPr>
          </a:p>
          <a:p>
            <a:pPr marL="342900" indent="-342900">
              <a:buFont typeface="Arial"/>
              <a:buChar char="•"/>
            </a:pPr>
            <a:r>
              <a:rPr lang="en-US" dirty="0" smtClean="0">
                <a:solidFill>
                  <a:schemeClr val="tx1"/>
                </a:solidFill>
              </a:rPr>
              <a:t>Any obstacles or barriers? </a:t>
            </a:r>
          </a:p>
        </p:txBody>
      </p:sp>
      <p:sp>
        <p:nvSpPr>
          <p:cNvPr id="6" name="Down Arrow 5"/>
          <p:cNvSpPr/>
          <p:nvPr/>
        </p:nvSpPr>
        <p:spPr>
          <a:xfrm>
            <a:off x="4572000" y="2492896"/>
            <a:ext cx="288032" cy="504056"/>
          </a:xfrm>
          <a:prstGeom prst="downArrow">
            <a:avLst>
              <a:gd name="adj1" fmla="val 50000"/>
              <a:gd name="adj2" fmla="val 71865"/>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0815679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randombar(horizont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randombar(horizontal)">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229600" cy="1143000"/>
          </a:xfrm>
        </p:spPr>
        <p:txBody>
          <a:bodyPr>
            <a:normAutofit fontScale="90000"/>
          </a:bodyPr>
          <a:lstStyle/>
          <a:p>
            <a:r>
              <a:rPr lang="en-US" dirty="0"/>
              <a:t>Conceptualization </a:t>
            </a:r>
            <a:r>
              <a:rPr lang="en-US" dirty="0" smtClean="0"/>
              <a:t>of Empowerment </a:t>
            </a:r>
            <a:endParaRPr lang="en-US" dirty="0"/>
          </a:p>
        </p:txBody>
      </p:sp>
      <p:sp>
        <p:nvSpPr>
          <p:cNvPr id="4" name="TextBox 3"/>
          <p:cNvSpPr txBox="1"/>
          <p:nvPr/>
        </p:nvSpPr>
        <p:spPr>
          <a:xfrm>
            <a:off x="3347864" y="3687415"/>
            <a:ext cx="2304256" cy="584776"/>
          </a:xfrm>
          <a:prstGeom prst="rect">
            <a:avLst/>
          </a:prstGeom>
          <a:noFill/>
        </p:spPr>
        <p:txBody>
          <a:bodyPr wrap="square" rtlCol="0">
            <a:spAutoFit/>
          </a:bodyPr>
          <a:lstStyle/>
          <a:p>
            <a:pPr algn="ctr"/>
            <a:r>
              <a:rPr lang="en-US" sz="3200" dirty="0" smtClean="0"/>
              <a:t>Enablement</a:t>
            </a:r>
            <a:endParaRPr lang="en-US" sz="3200" dirty="0"/>
          </a:p>
        </p:txBody>
      </p:sp>
      <p:sp>
        <p:nvSpPr>
          <p:cNvPr id="5" name="Up Arrow 4"/>
          <p:cNvSpPr/>
          <p:nvPr/>
        </p:nvSpPr>
        <p:spPr>
          <a:xfrm>
            <a:off x="755576" y="2132856"/>
            <a:ext cx="2664296" cy="3168352"/>
          </a:xfrm>
          <a:prstGeom prst="upArrow">
            <a:avLst>
              <a:gd name="adj1" fmla="val 67147"/>
              <a:gd name="adj2" fmla="val 48971"/>
            </a:avLst>
          </a:prstGeom>
          <a:noFill/>
          <a:ln w="28575" cmpd="sng"/>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smtClean="0">
                <a:solidFill>
                  <a:srgbClr val="00C900"/>
                </a:solidFill>
              </a:rPr>
              <a:t>Increasing</a:t>
            </a:r>
            <a:r>
              <a:rPr lang="en-US" b="1" dirty="0" smtClean="0">
                <a:solidFill>
                  <a:srgbClr val="FF0000"/>
                </a:solidFill>
              </a:rPr>
              <a:t> </a:t>
            </a:r>
          </a:p>
          <a:p>
            <a:pPr algn="ctr"/>
            <a:r>
              <a:rPr lang="en-US" dirty="0" smtClean="0">
                <a:solidFill>
                  <a:srgbClr val="000000"/>
                </a:solidFill>
              </a:rPr>
              <a:t>Opportunities,</a:t>
            </a:r>
          </a:p>
          <a:p>
            <a:pPr algn="ctr"/>
            <a:r>
              <a:rPr lang="en-US" dirty="0" smtClean="0">
                <a:solidFill>
                  <a:srgbClr val="000000"/>
                </a:solidFill>
              </a:rPr>
              <a:t>Resources</a:t>
            </a:r>
          </a:p>
          <a:p>
            <a:pPr algn="ctr"/>
            <a:endParaRPr lang="en-US" dirty="0" smtClean="0">
              <a:solidFill>
                <a:srgbClr val="000000"/>
              </a:solidFill>
            </a:endParaRPr>
          </a:p>
          <a:p>
            <a:pPr algn="ctr"/>
            <a:endParaRPr lang="en-US" dirty="0">
              <a:solidFill>
                <a:srgbClr val="000000"/>
              </a:solidFill>
            </a:endParaRPr>
          </a:p>
        </p:txBody>
      </p:sp>
      <p:sp>
        <p:nvSpPr>
          <p:cNvPr id="6" name="Down Arrow 5"/>
          <p:cNvSpPr/>
          <p:nvPr/>
        </p:nvSpPr>
        <p:spPr>
          <a:xfrm>
            <a:off x="5796136" y="2276872"/>
            <a:ext cx="2664296" cy="3168352"/>
          </a:xfrm>
          <a:prstGeom prst="downArrow">
            <a:avLst>
              <a:gd name="adj1" fmla="val 66462"/>
              <a:gd name="adj2" fmla="val 46914"/>
            </a:avLst>
          </a:prstGeom>
          <a:noFill/>
          <a:ln w="28575" cmpd="sng"/>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dirty="0" smtClean="0">
              <a:solidFill>
                <a:srgbClr val="FF0000"/>
              </a:solidFill>
            </a:endParaRPr>
          </a:p>
          <a:p>
            <a:pPr algn="ctr"/>
            <a:endParaRPr lang="en-US" b="1" dirty="0">
              <a:solidFill>
                <a:srgbClr val="FF0000"/>
              </a:solidFill>
            </a:endParaRPr>
          </a:p>
          <a:p>
            <a:pPr algn="ctr"/>
            <a:r>
              <a:rPr lang="en-US" b="1" dirty="0" smtClean="0">
                <a:solidFill>
                  <a:srgbClr val="FF0000"/>
                </a:solidFill>
              </a:rPr>
              <a:t>Eliminating </a:t>
            </a:r>
          </a:p>
          <a:p>
            <a:pPr algn="ctr"/>
            <a:r>
              <a:rPr lang="en-US" dirty="0" smtClean="0">
                <a:solidFill>
                  <a:srgbClr val="000000"/>
                </a:solidFill>
              </a:rPr>
              <a:t>Barriers,</a:t>
            </a:r>
          </a:p>
          <a:p>
            <a:pPr algn="ctr"/>
            <a:r>
              <a:rPr lang="en-US" dirty="0" smtClean="0">
                <a:solidFill>
                  <a:srgbClr val="000000"/>
                </a:solidFill>
              </a:rPr>
              <a:t>Obstacles </a:t>
            </a:r>
          </a:p>
        </p:txBody>
      </p:sp>
    </p:spTree>
    <p:extLst>
      <p:ext uri="{BB962C8B-B14F-4D97-AF65-F5344CB8AC3E}">
        <p14:creationId xmlns:p14="http://schemas.microsoft.com/office/powerpoint/2010/main" val="209936451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3" presetClass="entr" presetSubtype="16"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p:cTn id="11" dur="500" fill="hold"/>
                                        <p:tgtEl>
                                          <p:spTgt spid="5"/>
                                        </p:tgtEl>
                                        <p:attrNameLst>
                                          <p:attrName>ppt_w</p:attrName>
                                        </p:attrNameLst>
                                      </p:cBhvr>
                                      <p:tavLst>
                                        <p:tav tm="0">
                                          <p:val>
                                            <p:fltVal val="0"/>
                                          </p:val>
                                        </p:tav>
                                        <p:tav tm="100000">
                                          <p:val>
                                            <p:strVal val="#ppt_w"/>
                                          </p:val>
                                        </p:tav>
                                      </p:tavLst>
                                    </p:anim>
                                    <p:anim calcmode="lin" valueType="num">
                                      <p:cBhvr>
                                        <p:cTn id="12" dur="500" fill="hold"/>
                                        <p:tgtEl>
                                          <p:spTgt spid="5"/>
                                        </p:tgtEl>
                                        <p:attrNameLst>
                                          <p:attrName>ppt_h</p:attrName>
                                        </p:attrNameLst>
                                      </p:cBhvr>
                                      <p:tavLst>
                                        <p:tav tm="0">
                                          <p:val>
                                            <p:fltVal val="0"/>
                                          </p:val>
                                        </p:tav>
                                        <p:tav tm="100000">
                                          <p:val>
                                            <p:strVal val="#ppt_h"/>
                                          </p:val>
                                        </p:tav>
                                      </p:tavLst>
                                    </p:anim>
                                  </p:childTnLst>
                                </p:cTn>
                              </p:par>
                            </p:childTnLst>
                          </p:cTn>
                        </p:par>
                      </p:childTnLst>
                    </p:cTn>
                  </p:par>
                  <p:par>
                    <p:cTn id="13" fill="hold">
                      <p:stCondLst>
                        <p:cond delay="indefinite"/>
                      </p:stCondLst>
                      <p:childTnLst>
                        <p:par>
                          <p:cTn id="14" fill="hold">
                            <p:stCondLst>
                              <p:cond delay="0"/>
                            </p:stCondLst>
                            <p:childTnLst>
                              <p:par>
                                <p:cTn id="15" presetID="23" presetClass="entr" presetSubtype="16"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p:cTn id="17" dur="500" fill="hold"/>
                                        <p:tgtEl>
                                          <p:spTgt spid="6"/>
                                        </p:tgtEl>
                                        <p:attrNameLst>
                                          <p:attrName>ppt_w</p:attrName>
                                        </p:attrNameLst>
                                      </p:cBhvr>
                                      <p:tavLst>
                                        <p:tav tm="0">
                                          <p:val>
                                            <p:fltVal val="0"/>
                                          </p:val>
                                        </p:tav>
                                        <p:tav tm="100000">
                                          <p:val>
                                            <p:strVal val="#ppt_w"/>
                                          </p:val>
                                        </p:tav>
                                      </p:tavLst>
                                    </p:anim>
                                    <p:anim calcmode="lin" valueType="num">
                                      <p:cBhvr>
                                        <p:cTn id="18" dur="500" fill="hold"/>
                                        <p:tgtEl>
                                          <p:spTgt spid="6"/>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Notions of Empowerment   </a:t>
            </a:r>
            <a:endParaRPr lang="en-US" dirty="0"/>
          </a:p>
        </p:txBody>
      </p:sp>
      <p:sp>
        <p:nvSpPr>
          <p:cNvPr id="3" name="Hexagon 2"/>
          <p:cNvSpPr/>
          <p:nvPr/>
        </p:nvSpPr>
        <p:spPr>
          <a:xfrm>
            <a:off x="1043608" y="1844824"/>
            <a:ext cx="2376264" cy="792088"/>
          </a:xfrm>
          <a:prstGeom prst="hexagon">
            <a:avLst>
              <a:gd name="adj" fmla="val 0"/>
              <a:gd name="vf" fmla="val 115470"/>
            </a:avLst>
          </a:prstGeom>
          <a:noFill/>
          <a:ln>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600" b="1" dirty="0">
                <a:solidFill>
                  <a:schemeClr val="tx1"/>
                </a:solidFill>
              </a:rPr>
              <a:t>The agency and opportunity </a:t>
            </a:r>
            <a:r>
              <a:rPr lang="en-GB" sz="1600" b="1" dirty="0" smtClean="0">
                <a:solidFill>
                  <a:schemeClr val="tx1"/>
                </a:solidFill>
              </a:rPr>
              <a:t>structure</a:t>
            </a:r>
          </a:p>
        </p:txBody>
      </p:sp>
      <p:sp>
        <p:nvSpPr>
          <p:cNvPr id="5" name="Hexagon 4"/>
          <p:cNvSpPr/>
          <p:nvPr/>
        </p:nvSpPr>
        <p:spPr>
          <a:xfrm>
            <a:off x="5724128" y="1844824"/>
            <a:ext cx="2520280" cy="792088"/>
          </a:xfrm>
          <a:prstGeom prst="hexagon">
            <a:avLst>
              <a:gd name="adj" fmla="val 0"/>
              <a:gd name="vf" fmla="val 115470"/>
            </a:avLst>
          </a:prstGeom>
          <a:noFill/>
          <a:ln>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600" b="1" dirty="0" smtClean="0">
                <a:solidFill>
                  <a:srgbClr val="000000"/>
                </a:solidFill>
              </a:rPr>
              <a:t>Physical </a:t>
            </a:r>
            <a:r>
              <a:rPr lang="en-GB" sz="1600" b="1" dirty="0">
                <a:solidFill>
                  <a:srgbClr val="000000"/>
                </a:solidFill>
              </a:rPr>
              <a:t>and psychological aspects of change</a:t>
            </a:r>
            <a:r>
              <a:rPr lang="en-GB" sz="1600" dirty="0">
                <a:solidFill>
                  <a:srgbClr val="000000"/>
                </a:solidFill>
              </a:rPr>
              <a:t> </a:t>
            </a:r>
            <a:r>
              <a:rPr lang="en-GB" sz="1600" b="1" dirty="0" smtClean="0">
                <a:solidFill>
                  <a:schemeClr val="tx1"/>
                </a:solidFill>
              </a:rPr>
              <a:t> </a:t>
            </a:r>
            <a:endParaRPr lang="en-US" sz="1600" dirty="0">
              <a:solidFill>
                <a:schemeClr val="tx1"/>
              </a:solidFill>
            </a:endParaRPr>
          </a:p>
        </p:txBody>
      </p:sp>
      <p:sp>
        <p:nvSpPr>
          <p:cNvPr id="6" name="Hexagon 5"/>
          <p:cNvSpPr/>
          <p:nvPr/>
        </p:nvSpPr>
        <p:spPr>
          <a:xfrm>
            <a:off x="6588224" y="3573016"/>
            <a:ext cx="2232248" cy="792088"/>
          </a:xfrm>
          <a:prstGeom prst="hexagon">
            <a:avLst>
              <a:gd name="adj" fmla="val 0"/>
              <a:gd name="vf" fmla="val 115470"/>
            </a:avLst>
          </a:prstGeom>
          <a:noFill/>
          <a:ln>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600" b="1" dirty="0" smtClean="0">
                <a:solidFill>
                  <a:srgbClr val="000000"/>
                </a:solidFill>
              </a:rPr>
              <a:t>Process </a:t>
            </a:r>
            <a:r>
              <a:rPr lang="en-GB" sz="1600" b="1" dirty="0">
                <a:solidFill>
                  <a:srgbClr val="000000"/>
                </a:solidFill>
              </a:rPr>
              <a:t>of evaluation and mutual </a:t>
            </a:r>
            <a:r>
              <a:rPr lang="en-GB" sz="1600" b="1" dirty="0" smtClean="0">
                <a:solidFill>
                  <a:srgbClr val="000000"/>
                </a:solidFill>
              </a:rPr>
              <a:t>direction</a:t>
            </a:r>
          </a:p>
        </p:txBody>
      </p:sp>
      <p:sp>
        <p:nvSpPr>
          <p:cNvPr id="7" name="Hexagon 6"/>
          <p:cNvSpPr/>
          <p:nvPr/>
        </p:nvSpPr>
        <p:spPr>
          <a:xfrm>
            <a:off x="5508104" y="4941168"/>
            <a:ext cx="2088232" cy="792088"/>
          </a:xfrm>
          <a:prstGeom prst="hexagon">
            <a:avLst>
              <a:gd name="adj" fmla="val 0"/>
              <a:gd name="vf" fmla="val 115470"/>
            </a:avLst>
          </a:prstGeom>
          <a:noFill/>
          <a:ln>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b="1" dirty="0" smtClean="0">
                <a:solidFill>
                  <a:srgbClr val="000000"/>
                </a:solidFill>
              </a:rPr>
              <a:t>Gender </a:t>
            </a:r>
            <a:r>
              <a:rPr lang="en-US" sz="1600" b="1" dirty="0">
                <a:solidFill>
                  <a:srgbClr val="000000"/>
                </a:solidFill>
              </a:rPr>
              <a:t>power relations and </a:t>
            </a:r>
            <a:r>
              <a:rPr lang="en-US" sz="1600" b="1" dirty="0" smtClean="0">
                <a:solidFill>
                  <a:srgbClr val="000000"/>
                </a:solidFill>
              </a:rPr>
              <a:t>roles</a:t>
            </a:r>
            <a:r>
              <a:rPr lang="en-GB" sz="1600" b="1" dirty="0" smtClean="0">
                <a:solidFill>
                  <a:schemeClr val="tx1"/>
                </a:solidFill>
              </a:rPr>
              <a:t> </a:t>
            </a:r>
            <a:endParaRPr lang="en-US" sz="1600" dirty="0">
              <a:solidFill>
                <a:schemeClr val="tx1"/>
              </a:solidFill>
            </a:endParaRPr>
          </a:p>
        </p:txBody>
      </p:sp>
      <p:sp>
        <p:nvSpPr>
          <p:cNvPr id="8" name="Hexagon 7"/>
          <p:cNvSpPr/>
          <p:nvPr/>
        </p:nvSpPr>
        <p:spPr>
          <a:xfrm>
            <a:off x="395536" y="3861048"/>
            <a:ext cx="2016224" cy="576064"/>
          </a:xfrm>
          <a:prstGeom prst="hexagon">
            <a:avLst>
              <a:gd name="adj" fmla="val 0"/>
              <a:gd name="vf" fmla="val 115470"/>
            </a:avLst>
          </a:prstGeom>
          <a:noFill/>
          <a:ln>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600" b="1" dirty="0" smtClean="0">
                <a:solidFill>
                  <a:srgbClr val="000000"/>
                </a:solidFill>
              </a:rPr>
              <a:t>A process of Conflict</a:t>
            </a:r>
            <a:endParaRPr lang="en-US" sz="1600" dirty="0">
              <a:solidFill>
                <a:schemeClr val="tx1"/>
              </a:solidFill>
            </a:endParaRPr>
          </a:p>
        </p:txBody>
      </p:sp>
      <p:sp>
        <p:nvSpPr>
          <p:cNvPr id="9" name="Hexagon 8"/>
          <p:cNvSpPr/>
          <p:nvPr/>
        </p:nvSpPr>
        <p:spPr>
          <a:xfrm>
            <a:off x="2267744" y="5085184"/>
            <a:ext cx="2304256" cy="576064"/>
          </a:xfrm>
          <a:prstGeom prst="hexagon">
            <a:avLst>
              <a:gd name="adj" fmla="val 0"/>
              <a:gd name="vf" fmla="val 115470"/>
            </a:avLst>
          </a:prstGeom>
          <a:noFill/>
          <a:ln>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600" b="1" dirty="0" smtClean="0">
                <a:solidFill>
                  <a:srgbClr val="000000"/>
                </a:solidFill>
              </a:rPr>
              <a:t>A positive notion</a:t>
            </a:r>
          </a:p>
        </p:txBody>
      </p:sp>
      <p:sp>
        <p:nvSpPr>
          <p:cNvPr id="11" name="Hexagon 10"/>
          <p:cNvSpPr/>
          <p:nvPr/>
        </p:nvSpPr>
        <p:spPr>
          <a:xfrm>
            <a:off x="3203848" y="3429000"/>
            <a:ext cx="2736304" cy="792088"/>
          </a:xfrm>
          <a:prstGeom prst="hexagon">
            <a:avLst>
              <a:gd name="adj" fmla="val 0"/>
              <a:gd name="vf" fmla="val 115470"/>
            </a:avLst>
          </a:prstGeom>
          <a:noFill/>
          <a:ln w="28575" cmpd="sng">
            <a:solidFill>
              <a:schemeClr val="tx2"/>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GB" b="1" dirty="0" smtClean="0">
                <a:solidFill>
                  <a:srgbClr val="000000"/>
                </a:solidFill>
              </a:rPr>
              <a:t>A </a:t>
            </a:r>
            <a:r>
              <a:rPr lang="en-GB" b="1" dirty="0">
                <a:solidFill>
                  <a:srgbClr val="000000"/>
                </a:solidFill>
              </a:rPr>
              <a:t>multi-dimensional approach </a:t>
            </a:r>
            <a:r>
              <a:rPr lang="en-GB" b="1" dirty="0" smtClean="0">
                <a:solidFill>
                  <a:schemeClr val="tx1"/>
                </a:solidFill>
              </a:rPr>
              <a:t> </a:t>
            </a:r>
            <a:endParaRPr lang="en-US" dirty="0">
              <a:solidFill>
                <a:schemeClr val="tx1"/>
              </a:solidFill>
            </a:endParaRPr>
          </a:p>
        </p:txBody>
      </p:sp>
      <p:cxnSp>
        <p:nvCxnSpPr>
          <p:cNvPr id="17" name="Straight Arrow Connector 16"/>
          <p:cNvCxnSpPr/>
          <p:nvPr/>
        </p:nvCxnSpPr>
        <p:spPr>
          <a:xfrm>
            <a:off x="3491880" y="2708920"/>
            <a:ext cx="720080" cy="64807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9" name="Straight Arrow Connector 18"/>
          <p:cNvCxnSpPr/>
          <p:nvPr/>
        </p:nvCxnSpPr>
        <p:spPr>
          <a:xfrm flipH="1">
            <a:off x="5580112" y="2780928"/>
            <a:ext cx="576064" cy="57606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4" name="Straight Arrow Connector 23"/>
          <p:cNvCxnSpPr/>
          <p:nvPr/>
        </p:nvCxnSpPr>
        <p:spPr>
          <a:xfrm flipH="1">
            <a:off x="6012160" y="4005064"/>
            <a:ext cx="504056" cy="7200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6" name="Straight Arrow Connector 25"/>
          <p:cNvCxnSpPr/>
          <p:nvPr/>
        </p:nvCxnSpPr>
        <p:spPr>
          <a:xfrm flipV="1">
            <a:off x="2555776" y="3933056"/>
            <a:ext cx="576064" cy="28803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8" name="Straight Arrow Connector 27"/>
          <p:cNvCxnSpPr/>
          <p:nvPr/>
        </p:nvCxnSpPr>
        <p:spPr>
          <a:xfrm flipV="1">
            <a:off x="3707904" y="4365104"/>
            <a:ext cx="360040" cy="57606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0" name="Straight Arrow Connector 29"/>
          <p:cNvCxnSpPr/>
          <p:nvPr/>
        </p:nvCxnSpPr>
        <p:spPr>
          <a:xfrm flipH="1" flipV="1">
            <a:off x="5004048" y="4365104"/>
            <a:ext cx="360040" cy="50405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22" name="Hexagon 21"/>
          <p:cNvSpPr/>
          <p:nvPr/>
        </p:nvSpPr>
        <p:spPr>
          <a:xfrm>
            <a:off x="827584" y="6093296"/>
            <a:ext cx="7560840" cy="504056"/>
          </a:xfrm>
          <a:prstGeom prst="hexagon">
            <a:avLst>
              <a:gd name="adj" fmla="val 0"/>
              <a:gd name="vf" fmla="val 115470"/>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r>
              <a:rPr lang="en-GB" sz="1100" dirty="0" smtClean="0">
                <a:solidFill>
                  <a:schemeClr val="tx1"/>
                </a:solidFill>
              </a:rPr>
              <a:t>based </a:t>
            </a:r>
            <a:r>
              <a:rPr lang="en-GB" sz="1100" dirty="0">
                <a:solidFill>
                  <a:schemeClr val="tx1"/>
                </a:solidFill>
              </a:rPr>
              <a:t>on notions about empowerment and the work of, for instance, </a:t>
            </a:r>
            <a:r>
              <a:rPr lang="en-GB" sz="1100" dirty="0" err="1">
                <a:solidFill>
                  <a:schemeClr val="tx1"/>
                </a:solidFill>
              </a:rPr>
              <a:t>Aslop</a:t>
            </a:r>
            <a:r>
              <a:rPr lang="en-GB" sz="1100" dirty="0">
                <a:solidFill>
                  <a:schemeClr val="tx1"/>
                </a:solidFill>
              </a:rPr>
              <a:t> et al (</a:t>
            </a:r>
            <a:r>
              <a:rPr lang="en-GB" sz="1100" dirty="0">
                <a:solidFill>
                  <a:schemeClr val="tx1"/>
                </a:solidFill>
                <a:hlinkClick r:id="rId2" action="ppaction://hlinkfile" tooltip="Alsop, 2006 #214"/>
              </a:rPr>
              <a:t>2006</a:t>
            </a:r>
            <a:r>
              <a:rPr lang="en-GB" sz="1100" dirty="0">
                <a:solidFill>
                  <a:schemeClr val="tx1"/>
                </a:solidFill>
              </a:rPr>
              <a:t>), Chen (</a:t>
            </a:r>
            <a:r>
              <a:rPr lang="en-GB" sz="1100" dirty="0">
                <a:solidFill>
                  <a:schemeClr val="tx1"/>
                </a:solidFill>
                <a:hlinkClick r:id="rId3" action="ppaction://hlinkfile" tooltip="Chen, 1997 #44"/>
              </a:rPr>
              <a:t>1997</a:t>
            </a:r>
            <a:r>
              <a:rPr lang="en-GB" sz="1100" dirty="0">
                <a:solidFill>
                  <a:schemeClr val="tx1"/>
                </a:solidFill>
              </a:rPr>
              <a:t>), </a:t>
            </a:r>
            <a:r>
              <a:rPr lang="en-GB" sz="1100" dirty="0" err="1">
                <a:solidFill>
                  <a:schemeClr val="tx1"/>
                </a:solidFill>
              </a:rPr>
              <a:t>Kabeer</a:t>
            </a:r>
            <a:r>
              <a:rPr lang="en-GB" sz="1100" dirty="0">
                <a:solidFill>
                  <a:schemeClr val="tx1"/>
                </a:solidFill>
              </a:rPr>
              <a:t> (</a:t>
            </a:r>
            <a:r>
              <a:rPr lang="en-GB" sz="1100" dirty="0">
                <a:solidFill>
                  <a:schemeClr val="tx1"/>
                </a:solidFill>
                <a:hlinkClick r:id="rId4" action="ppaction://hlinkfile" tooltip="Kabeer, 1999 #268"/>
              </a:rPr>
              <a:t>1999</a:t>
            </a:r>
            <a:r>
              <a:rPr lang="en-GB" sz="1100" dirty="0">
                <a:solidFill>
                  <a:schemeClr val="tx1"/>
                </a:solidFill>
              </a:rPr>
              <a:t>), </a:t>
            </a:r>
            <a:r>
              <a:rPr lang="en-GB" sz="1100" dirty="0" err="1">
                <a:solidFill>
                  <a:schemeClr val="tx1"/>
                </a:solidFill>
              </a:rPr>
              <a:t>Oxaal</a:t>
            </a:r>
            <a:r>
              <a:rPr lang="en-GB" sz="1100" dirty="0">
                <a:solidFill>
                  <a:schemeClr val="tx1"/>
                </a:solidFill>
              </a:rPr>
              <a:t> and Baden (</a:t>
            </a:r>
            <a:r>
              <a:rPr lang="en-GB" sz="1100" dirty="0">
                <a:solidFill>
                  <a:schemeClr val="tx1"/>
                </a:solidFill>
                <a:hlinkClick r:id="rId5" action="ppaction://hlinkfile" tooltip="Oxaal, 1997 #82"/>
              </a:rPr>
              <a:t>1997</a:t>
            </a:r>
            <a:r>
              <a:rPr lang="en-GB" sz="1100" dirty="0">
                <a:solidFill>
                  <a:schemeClr val="tx1"/>
                </a:solidFill>
              </a:rPr>
              <a:t>) and the World Bank (</a:t>
            </a:r>
            <a:r>
              <a:rPr lang="en-GB" sz="1100" dirty="0">
                <a:solidFill>
                  <a:schemeClr val="tx1"/>
                </a:solidFill>
                <a:hlinkClick r:id="rId6" action="ppaction://hlinkfile" tooltip="The World Bank, 2010 #18"/>
              </a:rPr>
              <a:t>2010</a:t>
            </a:r>
            <a:r>
              <a:rPr lang="en-GB" sz="1100" dirty="0">
                <a:solidFill>
                  <a:schemeClr val="tx1"/>
                </a:solidFill>
              </a:rPr>
              <a:t>). </a:t>
            </a:r>
            <a:endParaRPr lang="en-GB" sz="1100" b="1" dirty="0" smtClean="0">
              <a:solidFill>
                <a:schemeClr val="tx1"/>
              </a:solidFill>
            </a:endParaRPr>
          </a:p>
        </p:txBody>
      </p:sp>
    </p:spTree>
    <p:extLst>
      <p:ext uri="{BB962C8B-B14F-4D97-AF65-F5344CB8AC3E}">
        <p14:creationId xmlns:p14="http://schemas.microsoft.com/office/powerpoint/2010/main" val="417762888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6" presetClass="entr" presetSubtype="16" fill="hold" nodeType="clickEffect">
                                  <p:stCondLst>
                                    <p:cond delay="0"/>
                                  </p:stCondLst>
                                  <p:childTnLst>
                                    <p:set>
                                      <p:cBhvr>
                                        <p:cTn id="30" dur="1" fill="hold">
                                          <p:stCondLst>
                                            <p:cond delay="0"/>
                                          </p:stCondLst>
                                        </p:cTn>
                                        <p:tgtEl>
                                          <p:spTgt spid="26"/>
                                        </p:tgtEl>
                                        <p:attrNameLst>
                                          <p:attrName>style.visibility</p:attrName>
                                        </p:attrNameLst>
                                      </p:cBhvr>
                                      <p:to>
                                        <p:strVal val="visible"/>
                                      </p:to>
                                    </p:set>
                                    <p:animEffect transition="in" filter="circle(in)">
                                      <p:cBhvr>
                                        <p:cTn id="31" dur="2000"/>
                                        <p:tgtEl>
                                          <p:spTgt spid="26"/>
                                        </p:tgtEl>
                                      </p:cBhvr>
                                    </p:animEffect>
                                  </p:childTnLst>
                                </p:cTn>
                              </p:par>
                              <p:par>
                                <p:cTn id="32" presetID="6" presetClass="entr" presetSubtype="16" fill="hold" grpId="0" nodeType="withEffect">
                                  <p:stCondLst>
                                    <p:cond delay="0"/>
                                  </p:stCondLst>
                                  <p:childTnLst>
                                    <p:set>
                                      <p:cBhvr>
                                        <p:cTn id="33" dur="1" fill="hold">
                                          <p:stCondLst>
                                            <p:cond delay="0"/>
                                          </p:stCondLst>
                                        </p:cTn>
                                        <p:tgtEl>
                                          <p:spTgt spid="11"/>
                                        </p:tgtEl>
                                        <p:attrNameLst>
                                          <p:attrName>style.visibility</p:attrName>
                                        </p:attrNameLst>
                                      </p:cBhvr>
                                      <p:to>
                                        <p:strVal val="visible"/>
                                      </p:to>
                                    </p:set>
                                    <p:animEffect transition="in" filter="circle(in)">
                                      <p:cBhvr>
                                        <p:cTn id="34" dur="2000"/>
                                        <p:tgtEl>
                                          <p:spTgt spid="11"/>
                                        </p:tgtEl>
                                      </p:cBhvr>
                                    </p:animEffect>
                                  </p:childTnLst>
                                </p:cTn>
                              </p:par>
                              <p:par>
                                <p:cTn id="35" presetID="6" presetClass="entr" presetSubtype="16" fill="hold" nodeType="withEffect">
                                  <p:stCondLst>
                                    <p:cond delay="0"/>
                                  </p:stCondLst>
                                  <p:childTnLst>
                                    <p:set>
                                      <p:cBhvr>
                                        <p:cTn id="36" dur="1" fill="hold">
                                          <p:stCondLst>
                                            <p:cond delay="0"/>
                                          </p:stCondLst>
                                        </p:cTn>
                                        <p:tgtEl>
                                          <p:spTgt spid="17"/>
                                        </p:tgtEl>
                                        <p:attrNameLst>
                                          <p:attrName>style.visibility</p:attrName>
                                        </p:attrNameLst>
                                      </p:cBhvr>
                                      <p:to>
                                        <p:strVal val="visible"/>
                                      </p:to>
                                    </p:set>
                                    <p:animEffect transition="in" filter="circle(in)">
                                      <p:cBhvr>
                                        <p:cTn id="37" dur="2000"/>
                                        <p:tgtEl>
                                          <p:spTgt spid="17"/>
                                        </p:tgtEl>
                                      </p:cBhvr>
                                    </p:animEffect>
                                  </p:childTnLst>
                                </p:cTn>
                              </p:par>
                              <p:par>
                                <p:cTn id="38" presetID="6" presetClass="entr" presetSubtype="16" fill="hold" nodeType="withEffect">
                                  <p:stCondLst>
                                    <p:cond delay="0"/>
                                  </p:stCondLst>
                                  <p:childTnLst>
                                    <p:set>
                                      <p:cBhvr>
                                        <p:cTn id="39" dur="1" fill="hold">
                                          <p:stCondLst>
                                            <p:cond delay="0"/>
                                          </p:stCondLst>
                                        </p:cTn>
                                        <p:tgtEl>
                                          <p:spTgt spid="19"/>
                                        </p:tgtEl>
                                        <p:attrNameLst>
                                          <p:attrName>style.visibility</p:attrName>
                                        </p:attrNameLst>
                                      </p:cBhvr>
                                      <p:to>
                                        <p:strVal val="visible"/>
                                      </p:to>
                                    </p:set>
                                    <p:animEffect transition="in" filter="circle(in)">
                                      <p:cBhvr>
                                        <p:cTn id="40" dur="2000"/>
                                        <p:tgtEl>
                                          <p:spTgt spid="19"/>
                                        </p:tgtEl>
                                      </p:cBhvr>
                                    </p:animEffect>
                                  </p:childTnLst>
                                </p:cTn>
                              </p:par>
                              <p:par>
                                <p:cTn id="41" presetID="6" presetClass="entr" presetSubtype="16" fill="hold" nodeType="withEffect">
                                  <p:stCondLst>
                                    <p:cond delay="0"/>
                                  </p:stCondLst>
                                  <p:childTnLst>
                                    <p:set>
                                      <p:cBhvr>
                                        <p:cTn id="42" dur="1" fill="hold">
                                          <p:stCondLst>
                                            <p:cond delay="0"/>
                                          </p:stCondLst>
                                        </p:cTn>
                                        <p:tgtEl>
                                          <p:spTgt spid="24"/>
                                        </p:tgtEl>
                                        <p:attrNameLst>
                                          <p:attrName>style.visibility</p:attrName>
                                        </p:attrNameLst>
                                      </p:cBhvr>
                                      <p:to>
                                        <p:strVal val="visible"/>
                                      </p:to>
                                    </p:set>
                                    <p:animEffect transition="in" filter="circle(in)">
                                      <p:cBhvr>
                                        <p:cTn id="43" dur="2000"/>
                                        <p:tgtEl>
                                          <p:spTgt spid="24"/>
                                        </p:tgtEl>
                                      </p:cBhvr>
                                    </p:animEffect>
                                  </p:childTnLst>
                                </p:cTn>
                              </p:par>
                              <p:par>
                                <p:cTn id="44" presetID="6" presetClass="entr" presetSubtype="16" fill="hold" nodeType="withEffect">
                                  <p:stCondLst>
                                    <p:cond delay="0"/>
                                  </p:stCondLst>
                                  <p:childTnLst>
                                    <p:set>
                                      <p:cBhvr>
                                        <p:cTn id="45" dur="1" fill="hold">
                                          <p:stCondLst>
                                            <p:cond delay="0"/>
                                          </p:stCondLst>
                                        </p:cTn>
                                        <p:tgtEl>
                                          <p:spTgt spid="30"/>
                                        </p:tgtEl>
                                        <p:attrNameLst>
                                          <p:attrName>style.visibility</p:attrName>
                                        </p:attrNameLst>
                                      </p:cBhvr>
                                      <p:to>
                                        <p:strVal val="visible"/>
                                      </p:to>
                                    </p:set>
                                    <p:animEffect transition="in" filter="circle(in)">
                                      <p:cBhvr>
                                        <p:cTn id="46" dur="2000"/>
                                        <p:tgtEl>
                                          <p:spTgt spid="30"/>
                                        </p:tgtEl>
                                      </p:cBhvr>
                                    </p:animEffect>
                                  </p:childTnLst>
                                </p:cTn>
                              </p:par>
                              <p:par>
                                <p:cTn id="47" presetID="6" presetClass="entr" presetSubtype="16" fill="hold" nodeType="withEffect">
                                  <p:stCondLst>
                                    <p:cond delay="0"/>
                                  </p:stCondLst>
                                  <p:childTnLst>
                                    <p:set>
                                      <p:cBhvr>
                                        <p:cTn id="48" dur="1" fill="hold">
                                          <p:stCondLst>
                                            <p:cond delay="0"/>
                                          </p:stCondLst>
                                        </p:cTn>
                                        <p:tgtEl>
                                          <p:spTgt spid="28"/>
                                        </p:tgtEl>
                                        <p:attrNameLst>
                                          <p:attrName>style.visibility</p:attrName>
                                        </p:attrNameLst>
                                      </p:cBhvr>
                                      <p:to>
                                        <p:strVal val="visible"/>
                                      </p:to>
                                    </p:set>
                                    <p:animEffect transition="in" filter="circle(in)">
                                      <p:cBhvr>
                                        <p:cTn id="49" dur="2000"/>
                                        <p:tgtEl>
                                          <p:spTgt spid="28"/>
                                        </p:tgtEl>
                                      </p:cBhvr>
                                    </p:animEffect>
                                  </p:childTnLst>
                                </p:cTn>
                              </p:par>
                              <p:par>
                                <p:cTn id="50" presetID="6" presetClass="entr" presetSubtype="16" fill="hold" grpId="0" nodeType="withEffect">
                                  <p:stCondLst>
                                    <p:cond delay="0"/>
                                  </p:stCondLst>
                                  <p:childTnLst>
                                    <p:set>
                                      <p:cBhvr>
                                        <p:cTn id="51" dur="1" fill="hold">
                                          <p:stCondLst>
                                            <p:cond delay="0"/>
                                          </p:stCondLst>
                                        </p:cTn>
                                        <p:tgtEl>
                                          <p:spTgt spid="22"/>
                                        </p:tgtEl>
                                        <p:attrNameLst>
                                          <p:attrName>style.visibility</p:attrName>
                                        </p:attrNameLst>
                                      </p:cBhvr>
                                      <p:to>
                                        <p:strVal val="visible"/>
                                      </p:to>
                                    </p:set>
                                    <p:animEffect transition="in" filter="circle(in)">
                                      <p:cBhvr>
                                        <p:cTn id="52" dur="20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P spid="6" grpId="0" animBg="1"/>
      <p:bldP spid="7" grpId="0" animBg="1"/>
      <p:bldP spid="8" grpId="0" animBg="1"/>
      <p:bldP spid="9" grpId="0" animBg="1"/>
      <p:bldP spid="11" grpId="0" animBg="1"/>
      <p:bldP spid="2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A Multi-dimensional View to Empowerment  </a:t>
            </a:r>
            <a:endParaRPr lang="en-US" sz="3200" dirty="0"/>
          </a:p>
        </p:txBody>
      </p:sp>
      <p:sp>
        <p:nvSpPr>
          <p:cNvPr id="3" name="Rectangle 2"/>
          <p:cNvSpPr/>
          <p:nvPr/>
        </p:nvSpPr>
        <p:spPr>
          <a:xfrm>
            <a:off x="755576" y="2564904"/>
            <a:ext cx="7632848" cy="3024336"/>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Rectangle 3"/>
          <p:cNvSpPr/>
          <p:nvPr/>
        </p:nvSpPr>
        <p:spPr>
          <a:xfrm>
            <a:off x="3563888" y="1484784"/>
            <a:ext cx="2016224" cy="360040"/>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b="1" dirty="0" smtClean="0">
                <a:solidFill>
                  <a:srgbClr val="000000"/>
                </a:solidFill>
              </a:rPr>
              <a:t>Structures</a:t>
            </a:r>
            <a:endParaRPr lang="en-US" sz="2000" b="1" dirty="0">
              <a:solidFill>
                <a:srgbClr val="000000"/>
              </a:solidFill>
            </a:endParaRPr>
          </a:p>
        </p:txBody>
      </p:sp>
      <p:sp>
        <p:nvSpPr>
          <p:cNvPr id="5" name="Rectangle 4"/>
          <p:cNvSpPr/>
          <p:nvPr/>
        </p:nvSpPr>
        <p:spPr>
          <a:xfrm>
            <a:off x="1331640" y="3068960"/>
            <a:ext cx="1296144" cy="936104"/>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rgbClr val="000000"/>
                </a:solidFill>
              </a:rPr>
              <a:t>Individuals,</a:t>
            </a:r>
          </a:p>
          <a:p>
            <a:pPr algn="ctr"/>
            <a:r>
              <a:rPr lang="en-US" sz="1400" dirty="0" smtClean="0">
                <a:solidFill>
                  <a:srgbClr val="000000"/>
                </a:solidFill>
              </a:rPr>
              <a:t>Groups,</a:t>
            </a:r>
          </a:p>
          <a:p>
            <a:pPr algn="ctr"/>
            <a:r>
              <a:rPr lang="en-US" sz="1400" dirty="0" smtClean="0">
                <a:solidFill>
                  <a:srgbClr val="000000"/>
                </a:solidFill>
              </a:rPr>
              <a:t>Institutions </a:t>
            </a:r>
            <a:endParaRPr lang="en-US" sz="1400" dirty="0">
              <a:solidFill>
                <a:srgbClr val="000000"/>
              </a:solidFill>
            </a:endParaRPr>
          </a:p>
        </p:txBody>
      </p:sp>
      <p:cxnSp>
        <p:nvCxnSpPr>
          <p:cNvPr id="7" name="Elbow Connector 6"/>
          <p:cNvCxnSpPr>
            <a:stCxn id="4" idx="1"/>
            <a:endCxn id="5" idx="1"/>
          </p:cNvCxnSpPr>
          <p:nvPr/>
        </p:nvCxnSpPr>
        <p:spPr>
          <a:xfrm rot="10800000" flipV="1">
            <a:off x="1331640" y="1664804"/>
            <a:ext cx="2232248" cy="1872208"/>
          </a:xfrm>
          <a:prstGeom prst="bentConnector3">
            <a:avLst>
              <a:gd name="adj1" fmla="val 140265"/>
            </a:avLst>
          </a:prstGeom>
          <a:ln w="76200" cmpd="sng">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12" name="Rectangle 11"/>
          <p:cNvSpPr/>
          <p:nvPr/>
        </p:nvSpPr>
        <p:spPr>
          <a:xfrm>
            <a:off x="2915816" y="3068960"/>
            <a:ext cx="1152128" cy="936104"/>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rgbClr val="000000"/>
                </a:solidFill>
              </a:rPr>
              <a:t>Needs,</a:t>
            </a:r>
          </a:p>
          <a:p>
            <a:pPr algn="ctr"/>
            <a:r>
              <a:rPr lang="en-US" sz="1400" dirty="0" smtClean="0">
                <a:solidFill>
                  <a:srgbClr val="000000"/>
                </a:solidFill>
              </a:rPr>
              <a:t>Desires,</a:t>
            </a:r>
          </a:p>
          <a:p>
            <a:pPr algn="ctr"/>
            <a:r>
              <a:rPr lang="en-US" sz="1400" dirty="0" smtClean="0">
                <a:solidFill>
                  <a:srgbClr val="000000"/>
                </a:solidFill>
              </a:rPr>
              <a:t>Ambitions</a:t>
            </a:r>
            <a:endParaRPr lang="en-US" sz="1400" dirty="0">
              <a:solidFill>
                <a:srgbClr val="000000"/>
              </a:solidFill>
            </a:endParaRPr>
          </a:p>
        </p:txBody>
      </p:sp>
      <p:sp>
        <p:nvSpPr>
          <p:cNvPr id="13" name="Rectangle 12"/>
          <p:cNvSpPr/>
          <p:nvPr/>
        </p:nvSpPr>
        <p:spPr>
          <a:xfrm>
            <a:off x="4355976" y="3068960"/>
            <a:ext cx="1296144" cy="936104"/>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rgbClr val="000000"/>
                </a:solidFill>
              </a:rPr>
              <a:t>Resources,</a:t>
            </a:r>
          </a:p>
          <a:p>
            <a:pPr algn="ctr"/>
            <a:r>
              <a:rPr lang="en-US" sz="1400" dirty="0" smtClean="0">
                <a:solidFill>
                  <a:srgbClr val="000000"/>
                </a:solidFill>
              </a:rPr>
              <a:t>Alternatives,</a:t>
            </a:r>
          </a:p>
          <a:p>
            <a:pPr algn="ctr"/>
            <a:r>
              <a:rPr lang="en-US" sz="1400" dirty="0" smtClean="0">
                <a:solidFill>
                  <a:srgbClr val="000000"/>
                </a:solidFill>
              </a:rPr>
              <a:t>Opportunities</a:t>
            </a:r>
            <a:endParaRPr lang="en-US" sz="1400" dirty="0">
              <a:solidFill>
                <a:srgbClr val="000000"/>
              </a:solidFill>
            </a:endParaRPr>
          </a:p>
        </p:txBody>
      </p:sp>
      <p:sp>
        <p:nvSpPr>
          <p:cNvPr id="19" name="Rectangle 18"/>
          <p:cNvSpPr/>
          <p:nvPr/>
        </p:nvSpPr>
        <p:spPr>
          <a:xfrm>
            <a:off x="5868144" y="3140968"/>
            <a:ext cx="792088" cy="792088"/>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rgbClr val="000000"/>
                </a:solidFill>
              </a:rPr>
              <a:t>Agency</a:t>
            </a:r>
            <a:endParaRPr lang="en-US" sz="1400" dirty="0">
              <a:solidFill>
                <a:srgbClr val="000000"/>
              </a:solidFill>
            </a:endParaRPr>
          </a:p>
        </p:txBody>
      </p:sp>
      <p:sp>
        <p:nvSpPr>
          <p:cNvPr id="20" name="Rectangle 19"/>
          <p:cNvSpPr/>
          <p:nvPr/>
        </p:nvSpPr>
        <p:spPr>
          <a:xfrm>
            <a:off x="5364088" y="4509120"/>
            <a:ext cx="2952328" cy="720080"/>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smtClean="0">
                <a:solidFill>
                  <a:srgbClr val="000000"/>
                </a:solidFill>
              </a:rPr>
              <a:t>Empowerment </a:t>
            </a:r>
            <a:endParaRPr lang="en-US" sz="2400" b="1" dirty="0">
              <a:solidFill>
                <a:srgbClr val="000000"/>
              </a:solidFill>
            </a:endParaRPr>
          </a:p>
        </p:txBody>
      </p:sp>
      <p:cxnSp>
        <p:nvCxnSpPr>
          <p:cNvPr id="43" name="Straight Arrow Connector 42"/>
          <p:cNvCxnSpPr>
            <a:stCxn id="4" idx="2"/>
            <a:endCxn id="3" idx="0"/>
          </p:cNvCxnSpPr>
          <p:nvPr/>
        </p:nvCxnSpPr>
        <p:spPr>
          <a:xfrm>
            <a:off x="4572000" y="1844824"/>
            <a:ext cx="0" cy="720080"/>
          </a:xfrm>
          <a:prstGeom prst="straightConnector1">
            <a:avLst/>
          </a:prstGeom>
          <a:ln w="57150" cmpd="sng">
            <a:solidFill>
              <a:schemeClr val="tx1"/>
            </a:solidFill>
            <a:headEnd type="arrow"/>
            <a:tailEnd type="arrow"/>
          </a:ln>
        </p:spPr>
        <p:style>
          <a:lnRef idx="2">
            <a:schemeClr val="accent1"/>
          </a:lnRef>
          <a:fillRef idx="0">
            <a:schemeClr val="accent1"/>
          </a:fillRef>
          <a:effectRef idx="1">
            <a:schemeClr val="accent1"/>
          </a:effectRef>
          <a:fontRef idx="minor">
            <a:schemeClr val="tx1"/>
          </a:fontRef>
        </p:style>
      </p:cxnSp>
      <p:cxnSp>
        <p:nvCxnSpPr>
          <p:cNvPr id="18" name="Straight Arrow Connector 17"/>
          <p:cNvCxnSpPr>
            <a:stCxn id="5" idx="3"/>
            <a:endCxn id="12" idx="1"/>
          </p:cNvCxnSpPr>
          <p:nvPr/>
        </p:nvCxnSpPr>
        <p:spPr>
          <a:xfrm>
            <a:off x="2627784" y="3537012"/>
            <a:ext cx="288032" cy="0"/>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23" name="Straight Arrow Connector 22"/>
          <p:cNvCxnSpPr>
            <a:stCxn id="12" idx="3"/>
            <a:endCxn id="13" idx="1"/>
          </p:cNvCxnSpPr>
          <p:nvPr/>
        </p:nvCxnSpPr>
        <p:spPr>
          <a:xfrm>
            <a:off x="4067944" y="3537012"/>
            <a:ext cx="288032" cy="0"/>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26" name="Straight Arrow Connector 25"/>
          <p:cNvCxnSpPr>
            <a:stCxn id="13" idx="3"/>
            <a:endCxn id="19" idx="1"/>
          </p:cNvCxnSpPr>
          <p:nvPr/>
        </p:nvCxnSpPr>
        <p:spPr>
          <a:xfrm>
            <a:off x="5652120" y="3537012"/>
            <a:ext cx="216024" cy="0"/>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32" name="Elbow Connector 31"/>
          <p:cNvCxnSpPr>
            <a:stCxn id="20" idx="3"/>
            <a:endCxn id="4" idx="3"/>
          </p:cNvCxnSpPr>
          <p:nvPr/>
        </p:nvCxnSpPr>
        <p:spPr>
          <a:xfrm flipH="1" flipV="1">
            <a:off x="5580112" y="1664804"/>
            <a:ext cx="2736304" cy="3204356"/>
          </a:xfrm>
          <a:prstGeom prst="bentConnector3">
            <a:avLst>
              <a:gd name="adj1" fmla="val -14699"/>
            </a:avLst>
          </a:prstGeom>
          <a:ln w="76200" cmpd="sng">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44" name="Rectangle 43"/>
          <p:cNvSpPr/>
          <p:nvPr/>
        </p:nvSpPr>
        <p:spPr>
          <a:xfrm>
            <a:off x="6876256" y="3068960"/>
            <a:ext cx="1296144" cy="936104"/>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solidFill>
                  <a:srgbClr val="000000"/>
                </a:solidFill>
              </a:rPr>
              <a:t>Change, Achievements,</a:t>
            </a:r>
          </a:p>
          <a:p>
            <a:pPr algn="ctr"/>
            <a:r>
              <a:rPr lang="en-US" sz="1400" dirty="0" smtClean="0">
                <a:solidFill>
                  <a:srgbClr val="000000"/>
                </a:solidFill>
              </a:rPr>
              <a:t>Results </a:t>
            </a:r>
            <a:endParaRPr lang="en-US" sz="1400" dirty="0">
              <a:solidFill>
                <a:srgbClr val="000000"/>
              </a:solidFill>
            </a:endParaRPr>
          </a:p>
        </p:txBody>
      </p:sp>
      <p:cxnSp>
        <p:nvCxnSpPr>
          <p:cNvPr id="51" name="Straight Arrow Connector 50"/>
          <p:cNvCxnSpPr>
            <a:stCxn id="19" idx="3"/>
            <a:endCxn id="44" idx="1"/>
          </p:cNvCxnSpPr>
          <p:nvPr/>
        </p:nvCxnSpPr>
        <p:spPr>
          <a:xfrm>
            <a:off x="6660232" y="3537012"/>
            <a:ext cx="216024" cy="0"/>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54" name="Elbow Connector 53"/>
          <p:cNvCxnSpPr>
            <a:stCxn id="44" idx="2"/>
            <a:endCxn id="20" idx="0"/>
          </p:cNvCxnSpPr>
          <p:nvPr/>
        </p:nvCxnSpPr>
        <p:spPr>
          <a:xfrm rot="5400000">
            <a:off x="6930262" y="3915054"/>
            <a:ext cx="504056" cy="684076"/>
          </a:xfrm>
          <a:prstGeom prst="bentConnector3">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605289295"/>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Methodology and methods </a:t>
            </a:r>
            <a:endParaRPr lang="en-GB" dirty="0"/>
          </a:p>
        </p:txBody>
      </p:sp>
      <p:sp>
        <p:nvSpPr>
          <p:cNvPr id="3" name="Content Placeholder 2"/>
          <p:cNvSpPr>
            <a:spLocks noGrp="1"/>
          </p:cNvSpPr>
          <p:nvPr>
            <p:ph idx="1"/>
          </p:nvPr>
        </p:nvSpPr>
        <p:spPr>
          <a:xfrm>
            <a:off x="539552" y="1600200"/>
            <a:ext cx="8229600" cy="1468760"/>
          </a:xfrm>
        </p:spPr>
        <p:txBody>
          <a:bodyPr>
            <a:normAutofit fontScale="92500" lnSpcReduction="20000"/>
          </a:bodyPr>
          <a:lstStyle/>
          <a:p>
            <a:pPr marL="0" indent="0">
              <a:buNone/>
            </a:pPr>
            <a:r>
              <a:rPr lang="en-GB" dirty="0" smtClean="0"/>
              <a:t>Methodology: </a:t>
            </a:r>
          </a:p>
          <a:p>
            <a:r>
              <a:rPr lang="en-GB" dirty="0" smtClean="0"/>
              <a:t>Mainly qualitative backed up with quantitative</a:t>
            </a:r>
          </a:p>
          <a:p>
            <a:pPr marL="0" indent="0">
              <a:buNone/>
            </a:pPr>
            <a:r>
              <a:rPr lang="en-GB" dirty="0" smtClean="0"/>
              <a:t> </a:t>
            </a:r>
            <a:endParaRPr lang="en-GB" dirty="0"/>
          </a:p>
        </p:txBody>
      </p:sp>
      <p:grpSp>
        <p:nvGrpSpPr>
          <p:cNvPr id="13" name="Group 12"/>
          <p:cNvGrpSpPr/>
          <p:nvPr/>
        </p:nvGrpSpPr>
        <p:grpSpPr>
          <a:xfrm>
            <a:off x="611560" y="3861048"/>
            <a:ext cx="8064896" cy="720080"/>
            <a:chOff x="611560" y="2996952"/>
            <a:chExt cx="8064896" cy="720080"/>
          </a:xfrm>
        </p:grpSpPr>
        <p:sp>
          <p:nvSpPr>
            <p:cNvPr id="10" name="Rounded Rectangle 9"/>
            <p:cNvSpPr/>
            <p:nvPr/>
          </p:nvSpPr>
          <p:spPr>
            <a:xfrm>
              <a:off x="611560" y="2996952"/>
              <a:ext cx="1584176" cy="720080"/>
            </a:xfrm>
            <a:prstGeom prst="round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b="1" dirty="0" smtClean="0">
                  <a:solidFill>
                    <a:schemeClr val="tx1"/>
                  </a:solidFill>
                </a:rPr>
                <a:t>Interviews</a:t>
              </a:r>
              <a:endParaRPr lang="en-US" sz="1600" b="1" dirty="0">
                <a:solidFill>
                  <a:schemeClr val="tx1"/>
                </a:solidFill>
              </a:endParaRPr>
            </a:p>
          </p:txBody>
        </p:sp>
        <p:sp>
          <p:nvSpPr>
            <p:cNvPr id="11" name="Rounded Rectangle 10"/>
            <p:cNvSpPr/>
            <p:nvPr/>
          </p:nvSpPr>
          <p:spPr>
            <a:xfrm>
              <a:off x="2843808" y="2996952"/>
              <a:ext cx="5832648" cy="720080"/>
            </a:xfrm>
            <a:prstGeom prst="roundRect">
              <a:avLst/>
            </a:prstGeom>
            <a:noFill/>
          </p:spPr>
          <p:style>
            <a:lnRef idx="1">
              <a:schemeClr val="accent1"/>
            </a:lnRef>
            <a:fillRef idx="3">
              <a:schemeClr val="accent1"/>
            </a:fillRef>
            <a:effectRef idx="2">
              <a:schemeClr val="accent1"/>
            </a:effectRef>
            <a:fontRef idx="minor">
              <a:schemeClr val="lt1"/>
            </a:fontRef>
          </p:style>
          <p:txBody>
            <a:bodyPr rtlCol="0" anchor="ctr"/>
            <a:lstStyle/>
            <a:p>
              <a:r>
                <a:rPr lang="en-US" sz="1400" dirty="0" smtClean="0">
                  <a:solidFill>
                    <a:schemeClr val="tx1"/>
                  </a:solidFill>
                </a:rPr>
                <a:t>To investigate the perceptions and experiences of women regarding the determinants of their empowerment in more depth.</a:t>
              </a:r>
            </a:p>
          </p:txBody>
        </p:sp>
        <p:sp>
          <p:nvSpPr>
            <p:cNvPr id="12" name="Right Arrow 11"/>
            <p:cNvSpPr/>
            <p:nvPr/>
          </p:nvSpPr>
          <p:spPr>
            <a:xfrm>
              <a:off x="2195736" y="3212976"/>
              <a:ext cx="648072" cy="288032"/>
            </a:xfrm>
            <a:prstGeom prst="rightArrow">
              <a:avLst>
                <a:gd name="adj1" fmla="val 50000"/>
                <a:gd name="adj2" fmla="val 70749"/>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31" name="Group 30"/>
          <p:cNvGrpSpPr/>
          <p:nvPr/>
        </p:nvGrpSpPr>
        <p:grpSpPr>
          <a:xfrm>
            <a:off x="611560" y="2924944"/>
            <a:ext cx="8064896" cy="720080"/>
            <a:chOff x="611560" y="3861048"/>
            <a:chExt cx="8064896" cy="720080"/>
          </a:xfrm>
        </p:grpSpPr>
        <p:sp>
          <p:nvSpPr>
            <p:cNvPr id="15" name="Rounded Rectangle 14"/>
            <p:cNvSpPr/>
            <p:nvPr/>
          </p:nvSpPr>
          <p:spPr>
            <a:xfrm>
              <a:off x="611560" y="3861048"/>
              <a:ext cx="1584176" cy="720080"/>
            </a:xfrm>
            <a:prstGeom prst="round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b="1" dirty="0" smtClean="0">
                  <a:solidFill>
                    <a:schemeClr val="tx1"/>
                  </a:solidFill>
                </a:rPr>
                <a:t>Questionnaire</a:t>
              </a:r>
              <a:endParaRPr lang="en-US" sz="1600" b="1" dirty="0">
                <a:solidFill>
                  <a:schemeClr val="tx1"/>
                </a:solidFill>
              </a:endParaRPr>
            </a:p>
          </p:txBody>
        </p:sp>
        <p:sp>
          <p:nvSpPr>
            <p:cNvPr id="16" name="Rounded Rectangle 15"/>
            <p:cNvSpPr/>
            <p:nvPr/>
          </p:nvSpPr>
          <p:spPr>
            <a:xfrm>
              <a:off x="2843808" y="3861048"/>
              <a:ext cx="5832648" cy="720080"/>
            </a:xfrm>
            <a:prstGeom prst="roundRect">
              <a:avLst/>
            </a:prstGeom>
            <a:noFill/>
          </p:spPr>
          <p:style>
            <a:lnRef idx="1">
              <a:schemeClr val="accent1"/>
            </a:lnRef>
            <a:fillRef idx="3">
              <a:schemeClr val="accent1"/>
            </a:fillRef>
            <a:effectRef idx="2">
              <a:schemeClr val="accent1"/>
            </a:effectRef>
            <a:fontRef idx="minor">
              <a:schemeClr val="lt1"/>
            </a:fontRef>
          </p:style>
          <p:txBody>
            <a:bodyPr rtlCol="0" anchor="ctr"/>
            <a:lstStyle/>
            <a:p>
              <a:r>
                <a:rPr lang="en-US" sz="1400" dirty="0">
                  <a:solidFill>
                    <a:schemeClr val="tx1"/>
                  </a:solidFill>
                </a:rPr>
                <a:t>T</a:t>
              </a:r>
              <a:r>
                <a:rPr lang="en-US" sz="1400" dirty="0" smtClean="0">
                  <a:solidFill>
                    <a:schemeClr val="tx1"/>
                  </a:solidFill>
                </a:rPr>
                <a:t>o explore women’s perceptions regarding the determinants of their empowerment through combination of closed and open questions. </a:t>
              </a:r>
              <a:endParaRPr lang="en-US" sz="1400" dirty="0">
                <a:solidFill>
                  <a:schemeClr val="tx1"/>
                </a:solidFill>
              </a:endParaRPr>
            </a:p>
          </p:txBody>
        </p:sp>
        <p:sp>
          <p:nvSpPr>
            <p:cNvPr id="17" name="Right Arrow 16"/>
            <p:cNvSpPr/>
            <p:nvPr/>
          </p:nvSpPr>
          <p:spPr>
            <a:xfrm>
              <a:off x="2195736" y="4077072"/>
              <a:ext cx="648072" cy="288032"/>
            </a:xfrm>
            <a:prstGeom prst="rightArrow">
              <a:avLst>
                <a:gd name="adj1" fmla="val 50000"/>
                <a:gd name="adj2" fmla="val 70749"/>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8" name="Group 17"/>
          <p:cNvGrpSpPr/>
          <p:nvPr/>
        </p:nvGrpSpPr>
        <p:grpSpPr>
          <a:xfrm>
            <a:off x="611560" y="4797152"/>
            <a:ext cx="8064896" cy="720080"/>
            <a:chOff x="611560" y="2996952"/>
            <a:chExt cx="8064896" cy="720080"/>
          </a:xfrm>
        </p:grpSpPr>
        <p:sp>
          <p:nvSpPr>
            <p:cNvPr id="19" name="Rounded Rectangle 18"/>
            <p:cNvSpPr/>
            <p:nvPr/>
          </p:nvSpPr>
          <p:spPr>
            <a:xfrm>
              <a:off x="611560" y="2996952"/>
              <a:ext cx="1584176" cy="720080"/>
            </a:xfrm>
            <a:prstGeom prst="round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b="1" dirty="0" smtClean="0">
                  <a:solidFill>
                    <a:schemeClr val="tx1"/>
                  </a:solidFill>
                </a:rPr>
                <a:t>Field &amp; Observational Notes</a:t>
              </a:r>
              <a:endParaRPr lang="en-US" sz="1600" b="1" dirty="0">
                <a:solidFill>
                  <a:schemeClr val="tx1"/>
                </a:solidFill>
              </a:endParaRPr>
            </a:p>
          </p:txBody>
        </p:sp>
        <p:sp>
          <p:nvSpPr>
            <p:cNvPr id="20" name="Rounded Rectangle 19"/>
            <p:cNvSpPr/>
            <p:nvPr/>
          </p:nvSpPr>
          <p:spPr>
            <a:xfrm>
              <a:off x="2843808" y="2996952"/>
              <a:ext cx="5832648" cy="720080"/>
            </a:xfrm>
            <a:prstGeom prst="roundRect">
              <a:avLst/>
            </a:prstGeom>
            <a:noFill/>
          </p:spPr>
          <p:style>
            <a:lnRef idx="1">
              <a:schemeClr val="accent1"/>
            </a:lnRef>
            <a:fillRef idx="3">
              <a:schemeClr val="accent1"/>
            </a:fillRef>
            <a:effectRef idx="2">
              <a:schemeClr val="accent1"/>
            </a:effectRef>
            <a:fontRef idx="minor">
              <a:schemeClr val="lt1"/>
            </a:fontRef>
          </p:style>
          <p:txBody>
            <a:bodyPr rtlCol="0" anchor="ctr"/>
            <a:lstStyle/>
            <a:p>
              <a:r>
                <a:rPr lang="en-US" sz="1400" dirty="0" smtClean="0">
                  <a:solidFill>
                    <a:schemeClr val="tx1"/>
                  </a:solidFill>
                </a:rPr>
                <a:t>To </a:t>
              </a:r>
              <a:r>
                <a:rPr lang="en-GB" sz="1400" dirty="0" smtClean="0">
                  <a:solidFill>
                    <a:schemeClr val="tx1"/>
                  </a:solidFill>
                </a:rPr>
                <a:t>record</a:t>
              </a:r>
              <a:r>
                <a:rPr lang="en-US" sz="1400" dirty="0" smtClean="0">
                  <a:solidFill>
                    <a:schemeClr val="tx1"/>
                  </a:solidFill>
                </a:rPr>
                <a:t> information in the field that help to get better understanding of the situation and descriptions of  women’s statements.  </a:t>
              </a:r>
            </a:p>
          </p:txBody>
        </p:sp>
        <p:sp>
          <p:nvSpPr>
            <p:cNvPr id="21" name="Right Arrow 20"/>
            <p:cNvSpPr/>
            <p:nvPr/>
          </p:nvSpPr>
          <p:spPr>
            <a:xfrm>
              <a:off x="2195736" y="3212976"/>
              <a:ext cx="648072" cy="288032"/>
            </a:xfrm>
            <a:prstGeom prst="rightArrow">
              <a:avLst>
                <a:gd name="adj1" fmla="val 50000"/>
                <a:gd name="adj2" fmla="val 70749"/>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22" name="Group 21"/>
          <p:cNvGrpSpPr/>
          <p:nvPr/>
        </p:nvGrpSpPr>
        <p:grpSpPr>
          <a:xfrm>
            <a:off x="611560" y="5733256"/>
            <a:ext cx="8064896" cy="720080"/>
            <a:chOff x="611560" y="2996952"/>
            <a:chExt cx="8064896" cy="720080"/>
          </a:xfrm>
        </p:grpSpPr>
        <p:sp>
          <p:nvSpPr>
            <p:cNvPr id="23" name="Rounded Rectangle 22"/>
            <p:cNvSpPr/>
            <p:nvPr/>
          </p:nvSpPr>
          <p:spPr>
            <a:xfrm>
              <a:off x="611560" y="2996952"/>
              <a:ext cx="1584176" cy="720080"/>
            </a:xfrm>
            <a:prstGeom prst="round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b="1" dirty="0" smtClean="0">
                  <a:solidFill>
                    <a:schemeClr val="tx1"/>
                  </a:solidFill>
                </a:rPr>
                <a:t>Documents</a:t>
              </a:r>
              <a:endParaRPr lang="en-US" sz="1600" b="1" dirty="0">
                <a:solidFill>
                  <a:schemeClr val="tx1"/>
                </a:solidFill>
              </a:endParaRPr>
            </a:p>
          </p:txBody>
        </p:sp>
        <p:sp>
          <p:nvSpPr>
            <p:cNvPr id="24" name="Rounded Rectangle 23"/>
            <p:cNvSpPr/>
            <p:nvPr/>
          </p:nvSpPr>
          <p:spPr>
            <a:xfrm>
              <a:off x="2843808" y="2996952"/>
              <a:ext cx="5832648" cy="720080"/>
            </a:xfrm>
            <a:prstGeom prst="roundRect">
              <a:avLst/>
            </a:prstGeom>
            <a:noFill/>
          </p:spPr>
          <p:style>
            <a:lnRef idx="1">
              <a:schemeClr val="accent1"/>
            </a:lnRef>
            <a:fillRef idx="3">
              <a:schemeClr val="accent1"/>
            </a:fillRef>
            <a:effectRef idx="2">
              <a:schemeClr val="accent1"/>
            </a:effectRef>
            <a:fontRef idx="minor">
              <a:schemeClr val="lt1"/>
            </a:fontRef>
          </p:style>
          <p:txBody>
            <a:bodyPr rtlCol="0" anchor="ctr"/>
            <a:lstStyle/>
            <a:p>
              <a:r>
                <a:rPr lang="en-US" sz="1400" dirty="0" smtClean="0">
                  <a:solidFill>
                    <a:schemeClr val="tx1"/>
                  </a:solidFill>
                </a:rPr>
                <a:t>To obtain the related available archival information, statistics and press reports . </a:t>
              </a:r>
            </a:p>
          </p:txBody>
        </p:sp>
        <p:sp>
          <p:nvSpPr>
            <p:cNvPr id="25" name="Right Arrow 24"/>
            <p:cNvSpPr/>
            <p:nvPr/>
          </p:nvSpPr>
          <p:spPr>
            <a:xfrm>
              <a:off x="2195736" y="3212976"/>
              <a:ext cx="648072" cy="288032"/>
            </a:xfrm>
            <a:prstGeom prst="rightArrow">
              <a:avLst>
                <a:gd name="adj1" fmla="val 50000"/>
                <a:gd name="adj2" fmla="val 70749"/>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26" name="TextBox 25"/>
          <p:cNvSpPr txBox="1"/>
          <p:nvPr/>
        </p:nvSpPr>
        <p:spPr>
          <a:xfrm>
            <a:off x="3064618" y="4083049"/>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2782822959"/>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Population and sampling </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168854354"/>
              </p:ext>
            </p:extLst>
          </p:nvPr>
        </p:nvGraphicFramePr>
        <p:xfrm>
          <a:off x="457200" y="1600200"/>
          <a:ext cx="8229600" cy="4119879"/>
        </p:xfrm>
        <a:graphic>
          <a:graphicData uri="http://schemas.openxmlformats.org/drawingml/2006/table">
            <a:tbl>
              <a:tblPr firstRow="1" bandRow="1">
                <a:tableStyleId>{D7AC3CCA-C797-4891-BE02-D94E43425B78}</a:tableStyleId>
              </a:tblPr>
              <a:tblGrid>
                <a:gridCol w="2098576"/>
                <a:gridCol w="6131024"/>
              </a:tblGrid>
              <a:tr h="370840">
                <a:tc>
                  <a:txBody>
                    <a:bodyPr/>
                    <a:lstStyle/>
                    <a:p>
                      <a:r>
                        <a:rPr lang="en-US" dirty="0" smtClean="0"/>
                        <a:t>Population </a:t>
                      </a:r>
                      <a:endParaRPr lang="en-US" dirty="0"/>
                    </a:p>
                  </a:txBody>
                  <a:tcPr/>
                </a:tc>
                <a:tc>
                  <a:txBody>
                    <a:bodyPr/>
                    <a:lstStyle/>
                    <a:p>
                      <a:pPr marL="285750" indent="-285750">
                        <a:buFont typeface="Arial"/>
                        <a:buChar char="•"/>
                      </a:pPr>
                      <a:r>
                        <a:rPr lang="en-US" b="0" dirty="0" smtClean="0"/>
                        <a:t>Bahraini women</a:t>
                      </a:r>
                    </a:p>
                    <a:p>
                      <a:pPr marL="0" indent="0">
                        <a:buFont typeface="Arial"/>
                        <a:buNone/>
                      </a:pPr>
                      <a:endParaRPr lang="en-US" b="0" baseline="0" dirty="0" smtClean="0"/>
                    </a:p>
                    <a:p>
                      <a:pPr marL="285750" indent="-285750">
                        <a:buFont typeface="Arial"/>
                        <a:buChar char="•"/>
                      </a:pPr>
                      <a:r>
                        <a:rPr lang="en-US" b="0" dirty="0" smtClean="0"/>
                        <a:t>Different </a:t>
                      </a:r>
                      <a:r>
                        <a:rPr lang="en-US" b="0" baseline="0" dirty="0" smtClean="0"/>
                        <a:t>backgrounds:</a:t>
                      </a:r>
                    </a:p>
                    <a:p>
                      <a:pPr marL="0" indent="0">
                        <a:buFont typeface="Arial"/>
                        <a:buNone/>
                      </a:pPr>
                      <a:endParaRPr lang="en-US" b="0" baseline="0" dirty="0" smtClean="0"/>
                    </a:p>
                    <a:p>
                      <a:pPr marL="644400" indent="-285750">
                        <a:buFont typeface="Wingdings" charset="2"/>
                        <a:buChar char="q"/>
                      </a:pPr>
                      <a:r>
                        <a:rPr lang="en-US" b="0" baseline="0" dirty="0" smtClean="0"/>
                        <a:t>Age group from 16 to above 66</a:t>
                      </a:r>
                    </a:p>
                    <a:p>
                      <a:pPr marL="644400" indent="-285750">
                        <a:buFont typeface="Wingdings" charset="2"/>
                        <a:buChar char="q"/>
                      </a:pPr>
                      <a:r>
                        <a:rPr lang="en-US" b="0" baseline="0" dirty="0" smtClean="0"/>
                        <a:t>Educational levels </a:t>
                      </a:r>
                    </a:p>
                    <a:p>
                      <a:pPr marL="644400" indent="-285750">
                        <a:buFont typeface="Wingdings" charset="2"/>
                        <a:buChar char="q"/>
                      </a:pPr>
                      <a:r>
                        <a:rPr lang="en-US" b="0" baseline="0" dirty="0" smtClean="0"/>
                        <a:t>Economic statuses </a:t>
                      </a:r>
                    </a:p>
                    <a:p>
                      <a:pPr marL="644400" indent="-285750">
                        <a:buFont typeface="Wingdings" charset="2"/>
                        <a:buChar char="q"/>
                      </a:pPr>
                      <a:r>
                        <a:rPr lang="en-US" b="0" baseline="0" dirty="0" smtClean="0"/>
                        <a:t>Occupations</a:t>
                      </a:r>
                    </a:p>
                    <a:p>
                      <a:pPr marL="644400" indent="-285750">
                        <a:buFont typeface="Wingdings" charset="2"/>
                        <a:buChar char="q"/>
                      </a:pPr>
                      <a:r>
                        <a:rPr lang="en-US" b="0" baseline="0" dirty="0" smtClean="0"/>
                        <a:t>Political and Islamic orientations</a:t>
                      </a:r>
                    </a:p>
                    <a:p>
                      <a:pPr marL="358650" indent="0">
                        <a:buFont typeface="Wingdings" charset="2"/>
                        <a:buNone/>
                      </a:pPr>
                      <a:endParaRPr lang="en-US" b="0" baseline="0" dirty="0" smtClean="0"/>
                    </a:p>
                  </a:txBody>
                  <a:tcPr/>
                </a:tc>
              </a:tr>
              <a:tr h="370840">
                <a:tc>
                  <a:txBody>
                    <a:bodyPr/>
                    <a:lstStyle/>
                    <a:p>
                      <a:r>
                        <a:rPr lang="en-US" b="1" dirty="0" smtClean="0"/>
                        <a:t>Sampling</a:t>
                      </a:r>
                      <a:r>
                        <a:rPr lang="en-US" b="1" baseline="0" dirty="0" smtClean="0"/>
                        <a:t> technique </a:t>
                      </a:r>
                      <a:endParaRPr lang="en-US" b="1" dirty="0"/>
                    </a:p>
                  </a:txBody>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a:buChar char="•"/>
                        <a:tabLst/>
                        <a:defRPr/>
                      </a:pPr>
                      <a:r>
                        <a:rPr lang="en-GB" dirty="0" smtClean="0"/>
                        <a:t>Snowballing sample technique </a:t>
                      </a:r>
                    </a:p>
                  </a:txBody>
                  <a:tcPr/>
                </a:tc>
              </a:tr>
              <a:tr h="370840">
                <a:tc>
                  <a:txBody>
                    <a:bodyPr/>
                    <a:lstStyle/>
                    <a:p>
                      <a:r>
                        <a:rPr lang="en-US" b="1" dirty="0" smtClean="0"/>
                        <a:t>Respondents </a:t>
                      </a:r>
                      <a:endParaRPr lang="en-US" b="1" dirty="0"/>
                    </a:p>
                  </a:txBody>
                  <a:tcPr/>
                </a:tc>
                <a:tc>
                  <a:txBody>
                    <a:bodyPr/>
                    <a:lstStyle/>
                    <a:p>
                      <a:pPr marL="285750" indent="-285750">
                        <a:buFont typeface="Arial"/>
                        <a:buChar char="•"/>
                      </a:pPr>
                      <a:r>
                        <a:rPr lang="en-US" dirty="0" smtClean="0"/>
                        <a:t>321 questionnaire</a:t>
                      </a:r>
                    </a:p>
                    <a:p>
                      <a:pPr marL="0" indent="0">
                        <a:buFont typeface="Arial"/>
                        <a:buNone/>
                      </a:pPr>
                      <a:r>
                        <a:rPr lang="en-US" dirty="0" smtClean="0"/>
                        <a:t> </a:t>
                      </a:r>
                    </a:p>
                    <a:p>
                      <a:pPr marL="285750" indent="-285750">
                        <a:buFont typeface="Arial"/>
                        <a:buChar char="•"/>
                      </a:pPr>
                      <a:r>
                        <a:rPr lang="en-US" dirty="0" smtClean="0"/>
                        <a:t>37</a:t>
                      </a:r>
                      <a:r>
                        <a:rPr lang="en-US" baseline="0" dirty="0" smtClean="0"/>
                        <a:t> interviews</a:t>
                      </a:r>
                      <a:endParaRPr lang="en-US" dirty="0"/>
                    </a:p>
                  </a:txBody>
                  <a:tcPr/>
                </a:tc>
              </a:tr>
            </a:tbl>
          </a:graphicData>
        </a:graphic>
      </p:graphicFrame>
    </p:spTree>
    <p:extLst>
      <p:ext uri="{BB962C8B-B14F-4D97-AF65-F5344CB8AC3E}">
        <p14:creationId xmlns:p14="http://schemas.microsoft.com/office/powerpoint/2010/main" val="1937625752"/>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Findings: Empowerment and its determinants  </a:t>
            </a:r>
            <a:endParaRPr lang="en-US" dirty="0"/>
          </a:p>
        </p:txBody>
      </p:sp>
      <p:sp>
        <p:nvSpPr>
          <p:cNvPr id="3" name="Content Placeholder 2"/>
          <p:cNvSpPr>
            <a:spLocks noGrp="1"/>
          </p:cNvSpPr>
          <p:nvPr>
            <p:ph idx="1"/>
          </p:nvPr>
        </p:nvSpPr>
        <p:spPr/>
        <p:txBody>
          <a:bodyPr>
            <a:normAutofit fontScale="85000" lnSpcReduction="20000"/>
          </a:bodyPr>
          <a:lstStyle/>
          <a:p>
            <a:pPr marL="0" indent="0" algn="ctr">
              <a:buNone/>
            </a:pPr>
            <a:endParaRPr lang="en-US" dirty="0" smtClean="0"/>
          </a:p>
          <a:p>
            <a:r>
              <a:rPr lang="en-US" dirty="0" smtClean="0"/>
              <a:t>multi-dimensional.</a:t>
            </a:r>
          </a:p>
          <a:p>
            <a:endParaRPr lang="en-US" dirty="0" smtClean="0"/>
          </a:p>
          <a:p>
            <a:r>
              <a:rPr lang="en-US" dirty="0" smtClean="0"/>
              <a:t>Continuous process.</a:t>
            </a:r>
          </a:p>
          <a:p>
            <a:endParaRPr lang="en-US" dirty="0" smtClean="0"/>
          </a:p>
          <a:p>
            <a:r>
              <a:rPr lang="en-US" dirty="0"/>
              <a:t>complex and differs in different cultural </a:t>
            </a:r>
            <a:r>
              <a:rPr lang="en-US" dirty="0" smtClean="0"/>
              <a:t>contexts.</a:t>
            </a:r>
          </a:p>
          <a:p>
            <a:endParaRPr lang="en-US" dirty="0" smtClean="0"/>
          </a:p>
          <a:p>
            <a:r>
              <a:rPr lang="en-US" dirty="0" smtClean="0"/>
              <a:t>linked to related and interactive political, legal, social, religious and economic structures. </a:t>
            </a:r>
          </a:p>
          <a:p>
            <a:pPr marL="0" indent="0">
              <a:buNone/>
            </a:pPr>
            <a:endParaRPr lang="en-US" dirty="0" smtClean="0"/>
          </a:p>
          <a:p>
            <a:r>
              <a:rPr lang="en-US" dirty="0" smtClean="0"/>
              <a:t>linked with personal qualities and skills of agency.</a:t>
            </a:r>
            <a:endParaRPr lang="en-US" dirty="0"/>
          </a:p>
        </p:txBody>
      </p:sp>
    </p:spTree>
    <p:extLst>
      <p:ext uri="{BB962C8B-B14F-4D97-AF65-F5344CB8AC3E}">
        <p14:creationId xmlns:p14="http://schemas.microsoft.com/office/powerpoint/2010/main" val="309390030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randombar(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randombar(horizontal)">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randombar(horizontal)">
                                      <p:cBhvr>
                                        <p:cTn id="17" dur="500"/>
                                        <p:tgtEl>
                                          <p:spTgt spid="3">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7" end="7"/>
                                            </p:txEl>
                                          </p:spTgt>
                                        </p:tgtEl>
                                        <p:attrNameLst>
                                          <p:attrName>style.visibility</p:attrName>
                                        </p:attrNameLst>
                                      </p:cBhvr>
                                      <p:to>
                                        <p:strVal val="visible"/>
                                      </p:to>
                                    </p:set>
                                    <p:animEffect transition="in" filter="randombar(horizontal)">
                                      <p:cBhvr>
                                        <p:cTn id="22" dur="500"/>
                                        <p:tgtEl>
                                          <p:spTgt spid="3">
                                            <p:txEl>
                                              <p:pRg st="7" end="7"/>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animEffect transition="in" filter="randombar(horizontal)">
                                      <p:cBhvr>
                                        <p:cTn id="27"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7195</TotalTime>
  <Words>616</Words>
  <Application>Microsoft Macintosh PowerPoint</Application>
  <PresentationFormat>On-screen Show (4:3)</PresentationFormat>
  <Paragraphs>139</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Determinants of Bahraini Women’s Empowerment </vt:lpstr>
      <vt:lpstr>Presentation Key Points</vt:lpstr>
      <vt:lpstr>Research Background </vt:lpstr>
      <vt:lpstr>Conceptualization of Empowerment </vt:lpstr>
      <vt:lpstr>Notions of Empowerment   </vt:lpstr>
      <vt:lpstr>A Multi-dimensional View to Empowerment  </vt:lpstr>
      <vt:lpstr>Methodology and methods </vt:lpstr>
      <vt:lpstr>Population and sampling </vt:lpstr>
      <vt:lpstr>Findings: Empowerment and its determinants  </vt:lpstr>
      <vt:lpstr>Findings: women’s perceptions</vt:lpstr>
      <vt:lpstr>Findings on educational means </vt:lpstr>
      <vt:lpstr>Findings on educational means </vt:lpstr>
      <vt:lpstr>Findings on educational means </vt:lpstr>
      <vt:lpstr>Findings on educational means </vt:lpstr>
      <vt:lpstr>Conclusion</vt:lpstr>
      <vt:lpstr>Conclusion</vt:lpstr>
      <vt:lpstr>PowerPoint Presentation</vt:lpstr>
    </vt:vector>
  </TitlesOfParts>
  <Company>University of Reading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Determinants of Women’s Empowerment and the Role of a Codified Family Law in Bahrain</dc:title>
  <dc:creator>Entisar Mohammed Ali Mansoor</dc:creator>
  <cp:lastModifiedBy>Entisar Mansoor</cp:lastModifiedBy>
  <cp:revision>209</cp:revision>
  <dcterms:created xsi:type="dcterms:W3CDTF">2013-06-13T14:08:14Z</dcterms:created>
  <dcterms:modified xsi:type="dcterms:W3CDTF">2016-04-19T20:35:06Z</dcterms:modified>
</cp:coreProperties>
</file>